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8"/>
  </p:notesMasterIdLst>
  <p:handoutMasterIdLst>
    <p:handoutMasterId r:id="rId39"/>
  </p:handoutMasterIdLst>
  <p:sldIdLst>
    <p:sldId id="261" r:id="rId5"/>
    <p:sldId id="329" r:id="rId6"/>
    <p:sldId id="294" r:id="rId7"/>
    <p:sldId id="315" r:id="rId8"/>
    <p:sldId id="309" r:id="rId9"/>
    <p:sldId id="317" r:id="rId10"/>
    <p:sldId id="310" r:id="rId11"/>
    <p:sldId id="318" r:id="rId12"/>
    <p:sldId id="307" r:id="rId13"/>
    <p:sldId id="306" r:id="rId14"/>
    <p:sldId id="319" r:id="rId15"/>
    <p:sldId id="305" r:id="rId16"/>
    <p:sldId id="332" r:id="rId17"/>
    <p:sldId id="300" r:id="rId18"/>
    <p:sldId id="293" r:id="rId19"/>
    <p:sldId id="296" r:id="rId20"/>
    <p:sldId id="326" r:id="rId21"/>
    <p:sldId id="301" r:id="rId22"/>
    <p:sldId id="312" r:id="rId23"/>
    <p:sldId id="304" r:id="rId24"/>
    <p:sldId id="334" r:id="rId25"/>
    <p:sldId id="320" r:id="rId26"/>
    <p:sldId id="297" r:id="rId27"/>
    <p:sldId id="327" r:id="rId28"/>
    <p:sldId id="314" r:id="rId29"/>
    <p:sldId id="333" r:id="rId30"/>
    <p:sldId id="313" r:id="rId31"/>
    <p:sldId id="328" r:id="rId32"/>
    <p:sldId id="311" r:id="rId33"/>
    <p:sldId id="298" r:id="rId34"/>
    <p:sldId id="299" r:id="rId35"/>
    <p:sldId id="308" r:id="rId36"/>
    <p:sldId id="292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1E2"/>
    <a:srgbClr val="702082"/>
    <a:srgbClr val="212322"/>
    <a:srgbClr val="5B67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DBAB8A-7995-460A-8056-DDD983003241}" v="939" dt="2022-09-13T06:44:20.6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48" autoAdjust="0"/>
    <p:restoredTop sz="96652" autoAdjust="0"/>
  </p:normalViewPr>
  <p:slideViewPr>
    <p:cSldViewPr snapToGrid="0" snapToObjects="1">
      <p:cViewPr varScale="1">
        <p:scale>
          <a:sx n="119" d="100"/>
          <a:sy n="119" d="100"/>
        </p:scale>
        <p:origin x="96" y="294"/>
      </p:cViewPr>
      <p:guideLst/>
    </p:cSldViewPr>
  </p:slideViewPr>
  <p:outlineViewPr>
    <p:cViewPr>
      <p:scale>
        <a:sx n="33" d="100"/>
        <a:sy n="33" d="100"/>
      </p:scale>
      <p:origin x="0" y="-18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1EDD76-D5F6-4C77-BCE2-AC13F819257B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9116CE5-354B-4B7D-8565-EFF31973E0AA}">
      <dgm:prSet phldrT="[Text]"/>
      <dgm:spPr/>
      <dgm:t>
        <a:bodyPr/>
        <a:lstStyle/>
        <a:p>
          <a:r>
            <a:rPr lang="en-GB" dirty="0"/>
            <a:t>31 .pdf files</a:t>
          </a:r>
        </a:p>
      </dgm:t>
    </dgm:pt>
    <dgm:pt modelId="{A0971DCE-9376-4247-B003-88E4B5E0B181}" type="parTrans" cxnId="{6035F6B6-8EA2-4BB7-AF40-4B8E5651A9D2}">
      <dgm:prSet/>
      <dgm:spPr/>
      <dgm:t>
        <a:bodyPr/>
        <a:lstStyle/>
        <a:p>
          <a:endParaRPr lang="en-GB"/>
        </a:p>
      </dgm:t>
    </dgm:pt>
    <dgm:pt modelId="{27473DF7-0583-42C5-8C67-350967C8D592}" type="sibTrans" cxnId="{6035F6B6-8EA2-4BB7-AF40-4B8E5651A9D2}">
      <dgm:prSet/>
      <dgm:spPr/>
      <dgm:t>
        <a:bodyPr/>
        <a:lstStyle/>
        <a:p>
          <a:endParaRPr lang="en-GB"/>
        </a:p>
      </dgm:t>
    </dgm:pt>
    <dgm:pt modelId="{D78AE694-BA3E-4F5C-AAB5-92169BDB9ED1}">
      <dgm:prSet phldrT="[Text]"/>
      <dgm:spPr/>
      <dgm:t>
        <a:bodyPr/>
        <a:lstStyle/>
        <a:p>
          <a:r>
            <a:rPr lang="en-GB" dirty="0"/>
            <a:t>Acquire original files</a:t>
          </a:r>
        </a:p>
      </dgm:t>
    </dgm:pt>
    <dgm:pt modelId="{FBFE444B-CFCA-4CA0-A5EC-6E5AC6C0F638}" type="parTrans" cxnId="{F2A1C5B3-F7C5-4D44-ADD3-7980923F6164}">
      <dgm:prSet/>
      <dgm:spPr/>
      <dgm:t>
        <a:bodyPr/>
        <a:lstStyle/>
        <a:p>
          <a:endParaRPr lang="en-GB"/>
        </a:p>
      </dgm:t>
    </dgm:pt>
    <dgm:pt modelId="{9498F161-04F5-4746-859E-18F91DD849A9}" type="sibTrans" cxnId="{F2A1C5B3-F7C5-4D44-ADD3-7980923F6164}">
      <dgm:prSet/>
      <dgm:spPr/>
      <dgm:t>
        <a:bodyPr/>
        <a:lstStyle/>
        <a:p>
          <a:endParaRPr lang="en-GB"/>
        </a:p>
      </dgm:t>
    </dgm:pt>
    <dgm:pt modelId="{35E7875C-FF45-4893-824B-B56730FDE76D}">
      <dgm:prSet phldrT="[Text]"/>
      <dgm:spPr>
        <a:solidFill>
          <a:schemeClr val="accent2"/>
        </a:solidFill>
      </dgm:spPr>
      <dgm:t>
        <a:bodyPr/>
        <a:lstStyle/>
        <a:p>
          <a:r>
            <a:rPr lang="en-GB" dirty="0"/>
            <a:t>Convert .pdf to .txt</a:t>
          </a:r>
        </a:p>
      </dgm:t>
    </dgm:pt>
    <dgm:pt modelId="{1591087F-2FB1-4C8A-A55B-56384DC730B6}" type="parTrans" cxnId="{5BCA8704-8C5A-4E76-B376-C9585A506396}">
      <dgm:prSet/>
      <dgm:spPr/>
      <dgm:t>
        <a:bodyPr/>
        <a:lstStyle/>
        <a:p>
          <a:endParaRPr lang="en-GB"/>
        </a:p>
      </dgm:t>
    </dgm:pt>
    <dgm:pt modelId="{D00F97B5-E671-48BC-AAC0-7650A0A77529}" type="sibTrans" cxnId="{5BCA8704-8C5A-4E76-B376-C9585A506396}">
      <dgm:prSet/>
      <dgm:spPr/>
      <dgm:t>
        <a:bodyPr/>
        <a:lstStyle/>
        <a:p>
          <a:endParaRPr lang="en-GB"/>
        </a:p>
      </dgm:t>
    </dgm:pt>
    <dgm:pt modelId="{793EA45E-3711-4776-801F-88E552B6D1D4}">
      <dgm:prSet phldrT="[Text]"/>
      <dgm:spPr/>
      <dgm:t>
        <a:bodyPr/>
        <a:lstStyle/>
        <a:p>
          <a:r>
            <a:rPr lang="en-GB" dirty="0"/>
            <a:t>All text from .pdf into one line</a:t>
          </a:r>
        </a:p>
      </dgm:t>
    </dgm:pt>
    <dgm:pt modelId="{BB725D12-2861-4EA7-8F61-514E5BECAA29}" type="parTrans" cxnId="{E7D334EA-EEDD-4E09-A3F9-44F13E216D69}">
      <dgm:prSet/>
      <dgm:spPr/>
      <dgm:t>
        <a:bodyPr/>
        <a:lstStyle/>
        <a:p>
          <a:endParaRPr lang="en-GB"/>
        </a:p>
      </dgm:t>
    </dgm:pt>
    <dgm:pt modelId="{B77DA471-D7D6-4070-A74A-1D5C989ABF5A}" type="sibTrans" cxnId="{E7D334EA-EEDD-4E09-A3F9-44F13E216D69}">
      <dgm:prSet/>
      <dgm:spPr/>
      <dgm:t>
        <a:bodyPr/>
        <a:lstStyle/>
        <a:p>
          <a:endParaRPr lang="en-GB"/>
        </a:p>
      </dgm:t>
    </dgm:pt>
    <dgm:pt modelId="{57C8EDB6-6E32-4DAB-BD96-26D18F80A348}">
      <dgm:prSet phldrT="[Text]"/>
      <dgm:spPr>
        <a:solidFill>
          <a:schemeClr val="tx1"/>
        </a:solidFill>
      </dgm:spPr>
      <dgm:t>
        <a:bodyPr/>
        <a:lstStyle/>
        <a:p>
          <a:r>
            <a:rPr lang="en-GB" dirty="0"/>
            <a:t>NLP</a:t>
          </a:r>
        </a:p>
      </dgm:t>
    </dgm:pt>
    <dgm:pt modelId="{C04D9B9E-E8D9-415B-BEFD-488F934FCBDF}" type="parTrans" cxnId="{77664950-76DA-4D67-8454-9E0A91041714}">
      <dgm:prSet/>
      <dgm:spPr/>
      <dgm:t>
        <a:bodyPr/>
        <a:lstStyle/>
        <a:p>
          <a:endParaRPr lang="en-GB"/>
        </a:p>
      </dgm:t>
    </dgm:pt>
    <dgm:pt modelId="{31612F5A-BCC7-4DDB-A949-34B695BDFA0A}" type="sibTrans" cxnId="{77664950-76DA-4D67-8454-9E0A91041714}">
      <dgm:prSet/>
      <dgm:spPr/>
      <dgm:t>
        <a:bodyPr/>
        <a:lstStyle/>
        <a:p>
          <a:endParaRPr lang="en-GB"/>
        </a:p>
      </dgm:t>
    </dgm:pt>
    <dgm:pt modelId="{B6E80576-7412-4661-9E0E-AA5894F5FAB2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GB" sz="1900" dirty="0"/>
            <a:t>Frequency counts</a:t>
          </a:r>
        </a:p>
      </dgm:t>
    </dgm:pt>
    <dgm:pt modelId="{5E0BB5BA-5C36-46AF-BD21-3DA06F7D44F2}" type="parTrans" cxnId="{14B01193-E99A-4922-913F-5399F69D65CB}">
      <dgm:prSet/>
      <dgm:spPr/>
      <dgm:t>
        <a:bodyPr/>
        <a:lstStyle/>
        <a:p>
          <a:endParaRPr lang="en-GB"/>
        </a:p>
      </dgm:t>
    </dgm:pt>
    <dgm:pt modelId="{49CD0EA9-E0A2-427E-B33B-AD4790563004}" type="sibTrans" cxnId="{14B01193-E99A-4922-913F-5399F69D65CB}">
      <dgm:prSet/>
      <dgm:spPr/>
      <dgm:t>
        <a:bodyPr/>
        <a:lstStyle/>
        <a:p>
          <a:endParaRPr lang="en-GB"/>
        </a:p>
      </dgm:t>
    </dgm:pt>
    <dgm:pt modelId="{30D0EFBC-1136-4C59-AEF0-C688873441E1}">
      <dgm:prSet phldrT="[Text]"/>
      <dgm:spPr/>
      <dgm:t>
        <a:bodyPr/>
        <a:lstStyle/>
        <a:p>
          <a:r>
            <a:rPr lang="en-GB" dirty="0"/>
            <a:t>Remove irrelevant pages (cover page, adverts, index, etc.)</a:t>
          </a:r>
        </a:p>
      </dgm:t>
    </dgm:pt>
    <dgm:pt modelId="{4ED0F411-7F47-40D8-902D-C3EBD3FE78C9}" type="parTrans" cxnId="{B431AB35-7EBD-473E-89F8-744C7B18D5AF}">
      <dgm:prSet/>
      <dgm:spPr/>
      <dgm:t>
        <a:bodyPr/>
        <a:lstStyle/>
        <a:p>
          <a:endParaRPr lang="en-GB"/>
        </a:p>
      </dgm:t>
    </dgm:pt>
    <dgm:pt modelId="{2DEA1D09-FA70-431A-8C6B-CB7DBE2CEA79}" type="sibTrans" cxnId="{B431AB35-7EBD-473E-89F8-744C7B18D5AF}">
      <dgm:prSet/>
      <dgm:spPr/>
      <dgm:t>
        <a:bodyPr/>
        <a:lstStyle/>
        <a:p>
          <a:endParaRPr lang="en-GB"/>
        </a:p>
      </dgm:t>
    </dgm:pt>
    <dgm:pt modelId="{ECCB9CA0-3524-4784-8B49-17472941EA0E}">
      <dgm:prSet phldrT="[Text]"/>
      <dgm:spPr/>
      <dgm:t>
        <a:bodyPr/>
        <a:lstStyle/>
        <a:p>
          <a:r>
            <a:rPr lang="en-GB" dirty="0"/>
            <a:t>Split line by abstract marker</a:t>
          </a:r>
        </a:p>
      </dgm:t>
    </dgm:pt>
    <dgm:pt modelId="{F5267A34-51E3-4B0E-88EE-93F151AAC053}" type="parTrans" cxnId="{287A3C86-CBCF-4366-B58C-6E8EAAA76B72}">
      <dgm:prSet/>
      <dgm:spPr/>
      <dgm:t>
        <a:bodyPr/>
        <a:lstStyle/>
        <a:p>
          <a:endParaRPr lang="en-GB"/>
        </a:p>
      </dgm:t>
    </dgm:pt>
    <dgm:pt modelId="{227ACB7A-0877-41C3-9E83-EFF94DD508D1}" type="sibTrans" cxnId="{287A3C86-CBCF-4366-B58C-6E8EAAA76B72}">
      <dgm:prSet/>
      <dgm:spPr/>
      <dgm:t>
        <a:bodyPr/>
        <a:lstStyle/>
        <a:p>
          <a:endParaRPr lang="en-GB"/>
        </a:p>
      </dgm:t>
    </dgm:pt>
    <dgm:pt modelId="{86E4FF72-3139-4D54-8C49-33AD80698487}">
      <dgm:prSet phldrT="[Text]"/>
      <dgm:spPr/>
      <dgm:t>
        <a:bodyPr/>
        <a:lstStyle/>
        <a:p>
          <a:r>
            <a:rPr lang="en-GB" dirty="0"/>
            <a:t>Subset abstracts with keywords 173,995 abstracts -&gt; 1721 abstracts</a:t>
          </a:r>
        </a:p>
      </dgm:t>
    </dgm:pt>
    <dgm:pt modelId="{F9745D40-47E4-427A-8157-E010412E25C4}" type="parTrans" cxnId="{0E9023D4-C121-4D97-A632-25A53F93AA0F}">
      <dgm:prSet/>
      <dgm:spPr/>
      <dgm:t>
        <a:bodyPr/>
        <a:lstStyle/>
        <a:p>
          <a:endParaRPr lang="en-GB"/>
        </a:p>
      </dgm:t>
    </dgm:pt>
    <dgm:pt modelId="{F354DB1F-F5E2-433A-9410-8708F51AF0F3}" type="sibTrans" cxnId="{0E9023D4-C121-4D97-A632-25A53F93AA0F}">
      <dgm:prSet/>
      <dgm:spPr/>
      <dgm:t>
        <a:bodyPr/>
        <a:lstStyle/>
        <a:p>
          <a:endParaRPr lang="en-GB"/>
        </a:p>
      </dgm:t>
    </dgm:pt>
    <dgm:pt modelId="{13264950-715E-45BB-8B01-715AA8126EB1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GB" sz="1900" dirty="0"/>
            <a:t>Examine contexts</a:t>
          </a:r>
        </a:p>
      </dgm:t>
    </dgm:pt>
    <dgm:pt modelId="{0D9BFBC4-FD0A-40B3-BA69-3A0F6B7575CE}" type="parTrans" cxnId="{EDCCA184-C3B8-48B7-9E3A-C19A71505DA5}">
      <dgm:prSet/>
      <dgm:spPr/>
      <dgm:t>
        <a:bodyPr/>
        <a:lstStyle/>
        <a:p>
          <a:endParaRPr lang="en-GB"/>
        </a:p>
      </dgm:t>
    </dgm:pt>
    <dgm:pt modelId="{5CD797AB-B08D-435E-BF23-23C2D22D1B1D}" type="sibTrans" cxnId="{EDCCA184-C3B8-48B7-9E3A-C19A71505DA5}">
      <dgm:prSet/>
      <dgm:spPr/>
      <dgm:t>
        <a:bodyPr/>
        <a:lstStyle/>
        <a:p>
          <a:endParaRPr lang="en-GB"/>
        </a:p>
      </dgm:t>
    </dgm:pt>
    <dgm:pt modelId="{C56A9224-3AD4-4ABA-89FD-71DDCDA119CE}" type="pres">
      <dgm:prSet presAssocID="{791EDD76-D5F6-4C77-BCE2-AC13F819257B}" presName="rootnode" presStyleCnt="0">
        <dgm:presLayoutVars>
          <dgm:chMax/>
          <dgm:chPref/>
          <dgm:dir/>
          <dgm:animLvl val="lvl"/>
        </dgm:presLayoutVars>
      </dgm:prSet>
      <dgm:spPr/>
    </dgm:pt>
    <dgm:pt modelId="{CAA91D99-9703-4CCC-B0F5-AE1979E333D9}" type="pres">
      <dgm:prSet presAssocID="{49116CE5-354B-4B7D-8565-EFF31973E0AA}" presName="composite" presStyleCnt="0"/>
      <dgm:spPr/>
    </dgm:pt>
    <dgm:pt modelId="{4BED5C42-FC80-4E27-8E68-8DC73CDF2E20}" type="pres">
      <dgm:prSet presAssocID="{49116CE5-354B-4B7D-8565-EFF31973E0AA}" presName="bentUpArrow1" presStyleLbl="alignImgPlace1" presStyleIdx="0" presStyleCnt="2"/>
      <dgm:spPr/>
    </dgm:pt>
    <dgm:pt modelId="{013D65D5-2E65-4ED8-95E3-B0680834A377}" type="pres">
      <dgm:prSet presAssocID="{49116CE5-354B-4B7D-8565-EFF31973E0AA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7383296C-5A1A-451D-BF1F-02B9ED3CE75F}" type="pres">
      <dgm:prSet presAssocID="{49116CE5-354B-4B7D-8565-EFF31973E0AA}" presName="ChildText" presStyleLbl="revTx" presStyleIdx="0" presStyleCnt="3" custScaleX="495071" custLinFactX="96596" custLinFactNeighborX="100000">
        <dgm:presLayoutVars>
          <dgm:chMax val="0"/>
          <dgm:chPref val="0"/>
          <dgm:bulletEnabled val="1"/>
        </dgm:presLayoutVars>
      </dgm:prSet>
      <dgm:spPr/>
    </dgm:pt>
    <dgm:pt modelId="{56CD75F5-FC3C-4731-A3D3-5A9BD9CF3EA9}" type="pres">
      <dgm:prSet presAssocID="{27473DF7-0583-42C5-8C67-350967C8D592}" presName="sibTrans" presStyleCnt="0"/>
      <dgm:spPr/>
    </dgm:pt>
    <dgm:pt modelId="{CFEC1C46-0267-44A5-BF52-185F148952F4}" type="pres">
      <dgm:prSet presAssocID="{35E7875C-FF45-4893-824B-B56730FDE76D}" presName="composite" presStyleCnt="0"/>
      <dgm:spPr/>
    </dgm:pt>
    <dgm:pt modelId="{97759BFA-3E40-40FE-8532-70C62AF0894C}" type="pres">
      <dgm:prSet presAssocID="{35E7875C-FF45-4893-824B-B56730FDE76D}" presName="bentUpArrow1" presStyleLbl="alignImgPlace1" presStyleIdx="1" presStyleCnt="2"/>
      <dgm:spPr>
        <a:solidFill>
          <a:schemeClr val="accent2">
            <a:lumMod val="20000"/>
            <a:lumOff val="80000"/>
          </a:schemeClr>
        </a:solidFill>
      </dgm:spPr>
    </dgm:pt>
    <dgm:pt modelId="{2FBDABCF-577C-440A-8ACD-68C2BFDED6D2}" type="pres">
      <dgm:prSet presAssocID="{35E7875C-FF45-4893-824B-B56730FDE76D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009DB2F-B32C-4AA8-A30E-134F86BB12F2}" type="pres">
      <dgm:prSet presAssocID="{35E7875C-FF45-4893-824B-B56730FDE76D}" presName="ChildText" presStyleLbl="revTx" presStyleIdx="1" presStyleCnt="3" custScaleX="348105" custScaleY="123823" custLinFactX="23084" custLinFactNeighborX="100000">
        <dgm:presLayoutVars>
          <dgm:chMax val="0"/>
          <dgm:chPref val="0"/>
          <dgm:bulletEnabled val="1"/>
        </dgm:presLayoutVars>
      </dgm:prSet>
      <dgm:spPr/>
    </dgm:pt>
    <dgm:pt modelId="{A82D7627-D586-4B06-B981-2F514D6E51C3}" type="pres">
      <dgm:prSet presAssocID="{D00F97B5-E671-48BC-AAC0-7650A0A77529}" presName="sibTrans" presStyleCnt="0"/>
      <dgm:spPr/>
    </dgm:pt>
    <dgm:pt modelId="{7A5D3588-381C-4F25-A013-D8B972BB80A1}" type="pres">
      <dgm:prSet presAssocID="{57C8EDB6-6E32-4DAB-BD96-26D18F80A348}" presName="composite" presStyleCnt="0"/>
      <dgm:spPr/>
    </dgm:pt>
    <dgm:pt modelId="{6FF7284B-0D4A-4EB3-9D2A-F9EDA3EBFCDF}" type="pres">
      <dgm:prSet presAssocID="{57C8EDB6-6E32-4DAB-BD96-26D18F80A348}" presName="ParentText" presStyleLbl="node1" presStyleIdx="2" presStyleCnt="3" custLinFactNeighborX="-20328">
        <dgm:presLayoutVars>
          <dgm:chMax val="1"/>
          <dgm:chPref val="1"/>
          <dgm:bulletEnabled val="1"/>
        </dgm:presLayoutVars>
      </dgm:prSet>
      <dgm:spPr/>
    </dgm:pt>
    <dgm:pt modelId="{987A2E70-EB83-442B-98EE-6FAECF9D6340}" type="pres">
      <dgm:prSet presAssocID="{57C8EDB6-6E32-4DAB-BD96-26D18F80A348}" presName="FinalChildText" presStyleLbl="revTx" presStyleIdx="2" presStyleCnt="3" custScaleX="160393" custLinFactNeighborX="29570">
        <dgm:presLayoutVars>
          <dgm:chMax val="0"/>
          <dgm:chPref val="0"/>
          <dgm:bulletEnabled val="1"/>
        </dgm:presLayoutVars>
      </dgm:prSet>
      <dgm:spPr/>
    </dgm:pt>
  </dgm:ptLst>
  <dgm:cxnLst>
    <dgm:cxn modelId="{720E3100-7534-4693-89AB-30214F99B383}" type="presOf" srcId="{D78AE694-BA3E-4F5C-AAB5-92169BDB9ED1}" destId="{7383296C-5A1A-451D-BF1F-02B9ED3CE75F}" srcOrd="0" destOrd="0" presId="urn:microsoft.com/office/officeart/2005/8/layout/StepDownProcess"/>
    <dgm:cxn modelId="{5BCA8704-8C5A-4E76-B376-C9585A506396}" srcId="{791EDD76-D5F6-4C77-BCE2-AC13F819257B}" destId="{35E7875C-FF45-4893-824B-B56730FDE76D}" srcOrd="1" destOrd="0" parTransId="{1591087F-2FB1-4C8A-A55B-56384DC730B6}" sibTransId="{D00F97B5-E671-48BC-AAC0-7650A0A77529}"/>
    <dgm:cxn modelId="{138B762B-77E6-4B76-9B40-EC3595D9FF9C}" type="presOf" srcId="{13264950-715E-45BB-8B01-715AA8126EB1}" destId="{987A2E70-EB83-442B-98EE-6FAECF9D6340}" srcOrd="0" destOrd="1" presId="urn:microsoft.com/office/officeart/2005/8/layout/StepDownProcess"/>
    <dgm:cxn modelId="{B431AB35-7EBD-473E-89F8-744C7B18D5AF}" srcId="{49116CE5-354B-4B7D-8565-EFF31973E0AA}" destId="{30D0EFBC-1136-4C59-AEF0-C688873441E1}" srcOrd="1" destOrd="0" parTransId="{4ED0F411-7F47-40D8-902D-C3EBD3FE78C9}" sibTransId="{2DEA1D09-FA70-431A-8C6B-CB7DBE2CEA79}"/>
    <dgm:cxn modelId="{B067D748-9AFB-4586-9146-F82BD3FC842E}" type="presOf" srcId="{30D0EFBC-1136-4C59-AEF0-C688873441E1}" destId="{7383296C-5A1A-451D-BF1F-02B9ED3CE75F}" srcOrd="0" destOrd="1" presId="urn:microsoft.com/office/officeart/2005/8/layout/StepDownProcess"/>
    <dgm:cxn modelId="{DAD4E76D-DB65-4C13-8143-DDB4CB841CB8}" type="presOf" srcId="{793EA45E-3711-4776-801F-88E552B6D1D4}" destId="{8009DB2F-B32C-4AA8-A30E-134F86BB12F2}" srcOrd="0" destOrd="0" presId="urn:microsoft.com/office/officeart/2005/8/layout/StepDownProcess"/>
    <dgm:cxn modelId="{77664950-76DA-4D67-8454-9E0A91041714}" srcId="{791EDD76-D5F6-4C77-BCE2-AC13F819257B}" destId="{57C8EDB6-6E32-4DAB-BD96-26D18F80A348}" srcOrd="2" destOrd="0" parTransId="{C04D9B9E-E8D9-415B-BEFD-488F934FCBDF}" sibTransId="{31612F5A-BCC7-4DDB-A949-34B695BDFA0A}"/>
    <dgm:cxn modelId="{28C30957-8102-4A5F-A54A-7ADEE58FC047}" type="presOf" srcId="{35E7875C-FF45-4893-824B-B56730FDE76D}" destId="{2FBDABCF-577C-440A-8ACD-68C2BFDED6D2}" srcOrd="0" destOrd="0" presId="urn:microsoft.com/office/officeart/2005/8/layout/StepDownProcess"/>
    <dgm:cxn modelId="{39564382-6AC2-4632-A25D-0CC193971C12}" type="presOf" srcId="{B6E80576-7412-4661-9E0E-AA5894F5FAB2}" destId="{987A2E70-EB83-442B-98EE-6FAECF9D6340}" srcOrd="0" destOrd="0" presId="urn:microsoft.com/office/officeart/2005/8/layout/StepDownProcess"/>
    <dgm:cxn modelId="{EDCCA184-C3B8-48B7-9E3A-C19A71505DA5}" srcId="{57C8EDB6-6E32-4DAB-BD96-26D18F80A348}" destId="{13264950-715E-45BB-8B01-715AA8126EB1}" srcOrd="1" destOrd="0" parTransId="{0D9BFBC4-FD0A-40B3-BA69-3A0F6B7575CE}" sibTransId="{5CD797AB-B08D-435E-BF23-23C2D22D1B1D}"/>
    <dgm:cxn modelId="{15D71E86-6FA7-4DFC-84E7-58F2CEB4F1A1}" type="presOf" srcId="{86E4FF72-3139-4D54-8C49-33AD80698487}" destId="{8009DB2F-B32C-4AA8-A30E-134F86BB12F2}" srcOrd="0" destOrd="2" presId="urn:microsoft.com/office/officeart/2005/8/layout/StepDownProcess"/>
    <dgm:cxn modelId="{287A3C86-CBCF-4366-B58C-6E8EAAA76B72}" srcId="{35E7875C-FF45-4893-824B-B56730FDE76D}" destId="{ECCB9CA0-3524-4784-8B49-17472941EA0E}" srcOrd="1" destOrd="0" parTransId="{F5267A34-51E3-4B0E-88EE-93F151AAC053}" sibTransId="{227ACB7A-0877-41C3-9E83-EFF94DD508D1}"/>
    <dgm:cxn modelId="{14B01193-E99A-4922-913F-5399F69D65CB}" srcId="{57C8EDB6-6E32-4DAB-BD96-26D18F80A348}" destId="{B6E80576-7412-4661-9E0E-AA5894F5FAB2}" srcOrd="0" destOrd="0" parTransId="{5E0BB5BA-5C36-46AF-BD21-3DA06F7D44F2}" sibTransId="{49CD0EA9-E0A2-427E-B33B-AD4790563004}"/>
    <dgm:cxn modelId="{6438DF94-008C-4C5D-B746-449ED6953552}" type="presOf" srcId="{791EDD76-D5F6-4C77-BCE2-AC13F819257B}" destId="{C56A9224-3AD4-4ABA-89FD-71DDCDA119CE}" srcOrd="0" destOrd="0" presId="urn:microsoft.com/office/officeart/2005/8/layout/StepDownProcess"/>
    <dgm:cxn modelId="{F2A1C5B3-F7C5-4D44-ADD3-7980923F6164}" srcId="{49116CE5-354B-4B7D-8565-EFF31973E0AA}" destId="{D78AE694-BA3E-4F5C-AAB5-92169BDB9ED1}" srcOrd="0" destOrd="0" parTransId="{FBFE444B-CFCA-4CA0-A5EC-6E5AC6C0F638}" sibTransId="{9498F161-04F5-4746-859E-18F91DD849A9}"/>
    <dgm:cxn modelId="{6035F6B6-8EA2-4BB7-AF40-4B8E5651A9D2}" srcId="{791EDD76-D5F6-4C77-BCE2-AC13F819257B}" destId="{49116CE5-354B-4B7D-8565-EFF31973E0AA}" srcOrd="0" destOrd="0" parTransId="{A0971DCE-9376-4247-B003-88E4B5E0B181}" sibTransId="{27473DF7-0583-42C5-8C67-350967C8D592}"/>
    <dgm:cxn modelId="{0E9023D4-C121-4D97-A632-25A53F93AA0F}" srcId="{35E7875C-FF45-4893-824B-B56730FDE76D}" destId="{86E4FF72-3139-4D54-8C49-33AD80698487}" srcOrd="2" destOrd="0" parTransId="{F9745D40-47E4-427A-8157-E010412E25C4}" sibTransId="{F354DB1F-F5E2-433A-9410-8708F51AF0F3}"/>
    <dgm:cxn modelId="{E2FF3AD8-3E6A-4FC6-8EBF-E33E80FCC322}" type="presOf" srcId="{ECCB9CA0-3524-4784-8B49-17472941EA0E}" destId="{8009DB2F-B32C-4AA8-A30E-134F86BB12F2}" srcOrd="0" destOrd="1" presId="urn:microsoft.com/office/officeart/2005/8/layout/StepDownProcess"/>
    <dgm:cxn modelId="{3ACBCDE2-5817-47EE-9A50-1E7CDD6DBFAE}" type="presOf" srcId="{57C8EDB6-6E32-4DAB-BD96-26D18F80A348}" destId="{6FF7284B-0D4A-4EB3-9D2A-F9EDA3EBFCDF}" srcOrd="0" destOrd="0" presId="urn:microsoft.com/office/officeart/2005/8/layout/StepDownProcess"/>
    <dgm:cxn modelId="{E7D334EA-EEDD-4E09-A3F9-44F13E216D69}" srcId="{35E7875C-FF45-4893-824B-B56730FDE76D}" destId="{793EA45E-3711-4776-801F-88E552B6D1D4}" srcOrd="0" destOrd="0" parTransId="{BB725D12-2861-4EA7-8F61-514E5BECAA29}" sibTransId="{B77DA471-D7D6-4070-A74A-1D5C989ABF5A}"/>
    <dgm:cxn modelId="{E25688F8-7A92-4B3D-BDF5-BE45B9373602}" type="presOf" srcId="{49116CE5-354B-4B7D-8565-EFF31973E0AA}" destId="{013D65D5-2E65-4ED8-95E3-B0680834A377}" srcOrd="0" destOrd="0" presId="urn:microsoft.com/office/officeart/2005/8/layout/StepDownProcess"/>
    <dgm:cxn modelId="{FB42B1CF-4493-443B-89D2-9D15E888EFA6}" type="presParOf" srcId="{C56A9224-3AD4-4ABA-89FD-71DDCDA119CE}" destId="{CAA91D99-9703-4CCC-B0F5-AE1979E333D9}" srcOrd="0" destOrd="0" presId="urn:microsoft.com/office/officeart/2005/8/layout/StepDownProcess"/>
    <dgm:cxn modelId="{8F36A2FC-5596-4DA1-8D23-0823705F392B}" type="presParOf" srcId="{CAA91D99-9703-4CCC-B0F5-AE1979E333D9}" destId="{4BED5C42-FC80-4E27-8E68-8DC73CDF2E20}" srcOrd="0" destOrd="0" presId="urn:microsoft.com/office/officeart/2005/8/layout/StepDownProcess"/>
    <dgm:cxn modelId="{A6BBE213-45F5-487F-8ED3-9FD732C2B4AE}" type="presParOf" srcId="{CAA91D99-9703-4CCC-B0F5-AE1979E333D9}" destId="{013D65D5-2E65-4ED8-95E3-B0680834A377}" srcOrd="1" destOrd="0" presId="urn:microsoft.com/office/officeart/2005/8/layout/StepDownProcess"/>
    <dgm:cxn modelId="{F6DEA05B-9154-4C08-A97B-ACBE678153C5}" type="presParOf" srcId="{CAA91D99-9703-4CCC-B0F5-AE1979E333D9}" destId="{7383296C-5A1A-451D-BF1F-02B9ED3CE75F}" srcOrd="2" destOrd="0" presId="urn:microsoft.com/office/officeart/2005/8/layout/StepDownProcess"/>
    <dgm:cxn modelId="{AA965480-773A-4AB0-A6CA-58C24D158413}" type="presParOf" srcId="{C56A9224-3AD4-4ABA-89FD-71DDCDA119CE}" destId="{56CD75F5-FC3C-4731-A3D3-5A9BD9CF3EA9}" srcOrd="1" destOrd="0" presId="urn:microsoft.com/office/officeart/2005/8/layout/StepDownProcess"/>
    <dgm:cxn modelId="{639F7AEF-931C-4046-94B8-A31EFB003F60}" type="presParOf" srcId="{C56A9224-3AD4-4ABA-89FD-71DDCDA119CE}" destId="{CFEC1C46-0267-44A5-BF52-185F148952F4}" srcOrd="2" destOrd="0" presId="urn:microsoft.com/office/officeart/2005/8/layout/StepDownProcess"/>
    <dgm:cxn modelId="{0A053792-EF9D-4D46-9692-BA37EBD4A5FB}" type="presParOf" srcId="{CFEC1C46-0267-44A5-BF52-185F148952F4}" destId="{97759BFA-3E40-40FE-8532-70C62AF0894C}" srcOrd="0" destOrd="0" presId="urn:microsoft.com/office/officeart/2005/8/layout/StepDownProcess"/>
    <dgm:cxn modelId="{DDD2104E-C282-49D5-93E9-196BB4AE5C0C}" type="presParOf" srcId="{CFEC1C46-0267-44A5-BF52-185F148952F4}" destId="{2FBDABCF-577C-440A-8ACD-68C2BFDED6D2}" srcOrd="1" destOrd="0" presId="urn:microsoft.com/office/officeart/2005/8/layout/StepDownProcess"/>
    <dgm:cxn modelId="{24DAB386-91D6-4102-A9E5-7A18F7A325B6}" type="presParOf" srcId="{CFEC1C46-0267-44A5-BF52-185F148952F4}" destId="{8009DB2F-B32C-4AA8-A30E-134F86BB12F2}" srcOrd="2" destOrd="0" presId="urn:microsoft.com/office/officeart/2005/8/layout/StepDownProcess"/>
    <dgm:cxn modelId="{139DE33E-B186-4454-8F06-F239A50C74C4}" type="presParOf" srcId="{C56A9224-3AD4-4ABA-89FD-71DDCDA119CE}" destId="{A82D7627-D586-4B06-B981-2F514D6E51C3}" srcOrd="3" destOrd="0" presId="urn:microsoft.com/office/officeart/2005/8/layout/StepDownProcess"/>
    <dgm:cxn modelId="{82ABB68F-BADE-4A2D-BB2D-FBA6C70E8DD5}" type="presParOf" srcId="{C56A9224-3AD4-4ABA-89FD-71DDCDA119CE}" destId="{7A5D3588-381C-4F25-A013-D8B972BB80A1}" srcOrd="4" destOrd="0" presId="urn:microsoft.com/office/officeart/2005/8/layout/StepDownProcess"/>
    <dgm:cxn modelId="{87C3A0EA-C4C3-4FF5-B26D-8DE785FCCCF8}" type="presParOf" srcId="{7A5D3588-381C-4F25-A013-D8B972BB80A1}" destId="{6FF7284B-0D4A-4EB3-9D2A-F9EDA3EBFCDF}" srcOrd="0" destOrd="0" presId="urn:microsoft.com/office/officeart/2005/8/layout/StepDownProcess"/>
    <dgm:cxn modelId="{BCC4F80E-20A0-4B52-8484-F38944CA68AD}" type="presParOf" srcId="{7A5D3588-381C-4F25-A013-D8B972BB80A1}" destId="{987A2E70-EB83-442B-98EE-6FAECF9D6340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39D965-4828-4B49-8393-9EEC04DF0B89}" type="doc">
      <dgm:prSet loTypeId="urn:microsoft.com/office/officeart/2011/layout/InterconnectedBlockProcess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5331102-1FF2-40F5-9209-8AEA022523F9}">
      <dgm:prSet phldrT="[Text]"/>
      <dgm:spPr/>
      <dgm:t>
        <a:bodyPr/>
        <a:lstStyle/>
        <a:p>
          <a:r>
            <a:rPr lang="en-GB" dirty="0"/>
            <a:t>Prep </a:t>
          </a:r>
        </a:p>
      </dgm:t>
    </dgm:pt>
    <dgm:pt modelId="{E70DC9C6-2E63-4478-A97F-0DE84013405D}" type="parTrans" cxnId="{4AF1B9E9-C231-43C2-9BB6-A9E25FB3961E}">
      <dgm:prSet/>
      <dgm:spPr/>
      <dgm:t>
        <a:bodyPr/>
        <a:lstStyle/>
        <a:p>
          <a:endParaRPr lang="en-GB"/>
        </a:p>
      </dgm:t>
    </dgm:pt>
    <dgm:pt modelId="{4A5CFD42-10AB-4F6D-B5ED-6DBFA1BF3F11}" type="sibTrans" cxnId="{4AF1B9E9-C231-43C2-9BB6-A9E25FB3961E}">
      <dgm:prSet/>
      <dgm:spPr/>
      <dgm:t>
        <a:bodyPr/>
        <a:lstStyle/>
        <a:p>
          <a:endParaRPr lang="en-GB"/>
        </a:p>
      </dgm:t>
    </dgm:pt>
    <dgm:pt modelId="{BBAD3030-D8DE-4CC7-9466-FAE4D35E8B1E}">
      <dgm:prSet phldrT="[Text]"/>
      <dgm:spPr/>
      <dgm:t>
        <a:bodyPr/>
        <a:lstStyle/>
        <a:p>
          <a:r>
            <a:rPr lang="en-GB" dirty="0"/>
            <a:t>Tokenise </a:t>
          </a:r>
          <a:r>
            <a:rPr lang="en-GB" b="1" dirty="0"/>
            <a:t>words</a:t>
          </a:r>
        </a:p>
        <a:p>
          <a:r>
            <a:rPr lang="en-GB" dirty="0"/>
            <a:t>Lowercase</a:t>
          </a:r>
        </a:p>
        <a:p>
          <a:r>
            <a:rPr lang="en-GB" dirty="0"/>
            <a:t>Remove punctuation</a:t>
          </a:r>
        </a:p>
        <a:p>
          <a:r>
            <a:rPr lang="en-GB" dirty="0"/>
            <a:t>Remove whitespaces</a:t>
          </a:r>
        </a:p>
        <a:p>
          <a:r>
            <a:rPr lang="en-GB" dirty="0"/>
            <a:t>Remove stop words</a:t>
          </a:r>
        </a:p>
      </dgm:t>
    </dgm:pt>
    <dgm:pt modelId="{28AD41A0-943C-4972-AC38-06DF3A0B2C22}" type="parTrans" cxnId="{96B5C53C-0D70-4211-8F88-4C22E138D6E1}">
      <dgm:prSet/>
      <dgm:spPr/>
      <dgm:t>
        <a:bodyPr/>
        <a:lstStyle/>
        <a:p>
          <a:endParaRPr lang="en-GB"/>
        </a:p>
      </dgm:t>
    </dgm:pt>
    <dgm:pt modelId="{CDAC3058-54BE-45AC-BBBD-ECE45E12FB3D}" type="sibTrans" cxnId="{96B5C53C-0D70-4211-8F88-4C22E138D6E1}">
      <dgm:prSet/>
      <dgm:spPr/>
      <dgm:t>
        <a:bodyPr/>
        <a:lstStyle/>
        <a:p>
          <a:endParaRPr lang="en-GB"/>
        </a:p>
      </dgm:t>
    </dgm:pt>
    <dgm:pt modelId="{A23CD070-2A03-487A-AFAC-4402615BD878}">
      <dgm:prSet phldrT="[Text]"/>
      <dgm:spPr>
        <a:solidFill>
          <a:schemeClr val="accent2"/>
        </a:solidFill>
      </dgm:spPr>
      <dgm:t>
        <a:bodyPr/>
        <a:lstStyle/>
        <a:p>
          <a:r>
            <a:rPr lang="en-GB" dirty="0"/>
            <a:t>Consolidate</a:t>
          </a:r>
        </a:p>
      </dgm:t>
    </dgm:pt>
    <dgm:pt modelId="{B6C9267A-D4C0-4EB6-842C-2FD0A18F1C4A}" type="parTrans" cxnId="{8B19C2AB-3ECD-4C03-AC33-F65058EDC64F}">
      <dgm:prSet/>
      <dgm:spPr/>
      <dgm:t>
        <a:bodyPr/>
        <a:lstStyle/>
        <a:p>
          <a:endParaRPr lang="en-GB"/>
        </a:p>
      </dgm:t>
    </dgm:pt>
    <dgm:pt modelId="{8EC19EC1-F521-4BF1-A601-E7B4BF87EFA2}" type="sibTrans" cxnId="{8B19C2AB-3ECD-4C03-AC33-F65058EDC64F}">
      <dgm:prSet/>
      <dgm:spPr/>
      <dgm:t>
        <a:bodyPr/>
        <a:lstStyle/>
        <a:p>
          <a:endParaRPr lang="en-GB"/>
        </a:p>
      </dgm:t>
    </dgm:pt>
    <dgm:pt modelId="{0339187D-DD7A-4360-9CAF-4F9AEA910F84}">
      <dgm:prSet phldrT="[Text]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GB" dirty="0"/>
            <a:t>* Correct spelling</a:t>
          </a:r>
        </a:p>
        <a:p>
          <a:r>
            <a:rPr lang="en-GB" dirty="0"/>
            <a:t>* Substitute synonyms</a:t>
          </a:r>
        </a:p>
        <a:p>
          <a:r>
            <a:rPr lang="en-GB" dirty="0"/>
            <a:t>Stem words</a:t>
          </a:r>
        </a:p>
        <a:p>
          <a:endParaRPr lang="en-GB" dirty="0"/>
        </a:p>
      </dgm:t>
    </dgm:pt>
    <dgm:pt modelId="{57C25B4B-1EFA-4CE6-BB1F-602DCA922E2B}" type="parTrans" cxnId="{C3929E93-E8A5-4A00-933A-C4815C067AC6}">
      <dgm:prSet/>
      <dgm:spPr/>
      <dgm:t>
        <a:bodyPr/>
        <a:lstStyle/>
        <a:p>
          <a:endParaRPr lang="en-GB"/>
        </a:p>
      </dgm:t>
    </dgm:pt>
    <dgm:pt modelId="{A7469284-E559-445B-9B19-4F737746F363}" type="sibTrans" cxnId="{C3929E93-E8A5-4A00-933A-C4815C067AC6}">
      <dgm:prSet/>
      <dgm:spPr/>
      <dgm:t>
        <a:bodyPr/>
        <a:lstStyle/>
        <a:p>
          <a:endParaRPr lang="en-GB"/>
        </a:p>
      </dgm:t>
    </dgm:pt>
    <dgm:pt modelId="{8771B226-A61E-499E-B73A-A633EDC691C3}">
      <dgm:prSet phldrT="[Text]"/>
      <dgm:spPr>
        <a:solidFill>
          <a:schemeClr val="tx1"/>
        </a:solidFill>
      </dgm:spPr>
      <dgm:t>
        <a:bodyPr/>
        <a:lstStyle/>
        <a:p>
          <a:r>
            <a:rPr lang="en-GB" dirty="0"/>
            <a:t>Analyse</a:t>
          </a:r>
        </a:p>
      </dgm:t>
    </dgm:pt>
    <dgm:pt modelId="{CA6B66AA-A252-4DC6-B5B8-5EA2A0BD283E}" type="parTrans" cxnId="{66D7AB3F-5FEC-4158-B73E-7698EB6A8B1D}">
      <dgm:prSet/>
      <dgm:spPr/>
      <dgm:t>
        <a:bodyPr/>
        <a:lstStyle/>
        <a:p>
          <a:endParaRPr lang="en-GB"/>
        </a:p>
      </dgm:t>
    </dgm:pt>
    <dgm:pt modelId="{4B9C8C33-3219-43CB-9FE4-2661F470FB0D}" type="sibTrans" cxnId="{66D7AB3F-5FEC-4158-B73E-7698EB6A8B1D}">
      <dgm:prSet/>
      <dgm:spPr/>
      <dgm:t>
        <a:bodyPr/>
        <a:lstStyle/>
        <a:p>
          <a:endParaRPr lang="en-GB"/>
        </a:p>
      </dgm:t>
    </dgm:pt>
    <dgm:pt modelId="{8B3A3090-823A-4095-9EB3-6B7AC0EC3D8C}">
      <dgm:prSet phldrT="[Text]"/>
      <dgm:spPr>
        <a:solidFill>
          <a:schemeClr val="tx1">
            <a:lumMod val="20000"/>
            <a:lumOff val="80000"/>
          </a:schemeClr>
        </a:solidFill>
      </dgm:spPr>
      <dgm:t>
        <a:bodyPr/>
        <a:lstStyle/>
        <a:p>
          <a:r>
            <a:rPr lang="en-GB" dirty="0"/>
            <a:t>Count word frequency</a:t>
          </a:r>
        </a:p>
      </dgm:t>
    </dgm:pt>
    <dgm:pt modelId="{DC7CC45B-38E5-4CBE-AB81-6F49A71C8D3E}" type="parTrans" cxnId="{728E4957-075C-491E-8558-389067FA69C6}">
      <dgm:prSet/>
      <dgm:spPr/>
      <dgm:t>
        <a:bodyPr/>
        <a:lstStyle/>
        <a:p>
          <a:endParaRPr lang="en-GB"/>
        </a:p>
      </dgm:t>
    </dgm:pt>
    <dgm:pt modelId="{E0BD795D-AB43-4DCE-ACC8-17B5547E2561}" type="sibTrans" cxnId="{728E4957-075C-491E-8558-389067FA69C6}">
      <dgm:prSet/>
      <dgm:spPr/>
      <dgm:t>
        <a:bodyPr/>
        <a:lstStyle/>
        <a:p>
          <a:endParaRPr lang="en-GB"/>
        </a:p>
      </dgm:t>
    </dgm:pt>
    <dgm:pt modelId="{4F32EFBC-5A4C-4B99-8F04-CD82CD1B57C6}" type="pres">
      <dgm:prSet presAssocID="{F739D965-4828-4B49-8393-9EEC04DF0B89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</dgm:pt>
    <dgm:pt modelId="{81A9700E-4319-4149-A7E5-5191CFEA4BE3}" type="pres">
      <dgm:prSet presAssocID="{8771B226-A61E-499E-B73A-A633EDC691C3}" presName="ChildAccent3" presStyleCnt="0"/>
      <dgm:spPr/>
    </dgm:pt>
    <dgm:pt modelId="{BD7D44B2-752A-4F41-9D27-02FB6DF2DF37}" type="pres">
      <dgm:prSet presAssocID="{8771B226-A61E-499E-B73A-A633EDC691C3}" presName="ChildAccent" presStyleLbl="alignImgPlace1" presStyleIdx="0" presStyleCnt="3" custScaleX="179821" custLinFactNeighborX="80070"/>
      <dgm:spPr/>
    </dgm:pt>
    <dgm:pt modelId="{9E13873A-B141-4ED1-A45C-8FCB7B3537B1}" type="pres">
      <dgm:prSet presAssocID="{8771B226-A61E-499E-B73A-A633EDC691C3}" presName="Child3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B2F1013-39D7-4C46-8B63-8F41C18CDF4D}" type="pres">
      <dgm:prSet presAssocID="{8771B226-A61E-499E-B73A-A633EDC691C3}" presName="Parent3" presStyleLbl="node1" presStyleIdx="0" presStyleCnt="3" custScaleX="179821" custLinFactNeighborX="80070">
        <dgm:presLayoutVars>
          <dgm:chMax val="2"/>
          <dgm:chPref val="1"/>
          <dgm:bulletEnabled val="1"/>
        </dgm:presLayoutVars>
      </dgm:prSet>
      <dgm:spPr/>
    </dgm:pt>
    <dgm:pt modelId="{13348A44-DB93-4F11-A537-E3EF2BDC3991}" type="pres">
      <dgm:prSet presAssocID="{A23CD070-2A03-487A-AFAC-4402615BD878}" presName="ChildAccent2" presStyleCnt="0"/>
      <dgm:spPr/>
    </dgm:pt>
    <dgm:pt modelId="{F952D400-1929-4053-B8C7-A49EE4F2D536}" type="pres">
      <dgm:prSet presAssocID="{A23CD070-2A03-487A-AFAC-4402615BD878}" presName="ChildAccent" presStyleLbl="alignImgPlace1" presStyleIdx="1" presStyleCnt="3" custScaleX="245874" custLinFactNeighborX="-10389" custLinFactNeighborY="218"/>
      <dgm:spPr/>
    </dgm:pt>
    <dgm:pt modelId="{6F792B5B-BA10-402D-9F5A-EF4B0BEDED8B}" type="pres">
      <dgm:prSet presAssocID="{A23CD070-2A03-487A-AFAC-4402615BD878}" presName="Child2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38B4C05-D550-4CE4-B2D4-5E8A02B3BF05}" type="pres">
      <dgm:prSet presAssocID="{A23CD070-2A03-487A-AFAC-4402615BD878}" presName="Parent2" presStyleLbl="node1" presStyleIdx="1" presStyleCnt="3" custScaleX="245874" custLinFactNeighborX="-9321" custLinFactNeighborY="1133">
        <dgm:presLayoutVars>
          <dgm:chMax val="2"/>
          <dgm:chPref val="1"/>
          <dgm:bulletEnabled val="1"/>
        </dgm:presLayoutVars>
      </dgm:prSet>
      <dgm:spPr/>
    </dgm:pt>
    <dgm:pt modelId="{F4ED9A1E-F311-4908-B30B-71058374DB89}" type="pres">
      <dgm:prSet presAssocID="{55331102-1FF2-40F5-9209-8AEA022523F9}" presName="ChildAccent1" presStyleCnt="0"/>
      <dgm:spPr/>
    </dgm:pt>
    <dgm:pt modelId="{68504948-98C8-48AA-A070-97D014FE8DBD}" type="pres">
      <dgm:prSet presAssocID="{55331102-1FF2-40F5-9209-8AEA022523F9}" presName="ChildAccent" presStyleLbl="alignImgPlace1" presStyleIdx="2" presStyleCnt="3" custScaleX="239090" custLinFactX="-16370" custLinFactNeighborX="-100000"/>
      <dgm:spPr/>
    </dgm:pt>
    <dgm:pt modelId="{6E939DC9-F34C-4927-B4CD-5351322FD378}" type="pres">
      <dgm:prSet presAssocID="{55331102-1FF2-40F5-9209-8AEA022523F9}" presName="Child1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40BE0B32-D12F-49CB-9AA0-6E174F47E9AC}" type="pres">
      <dgm:prSet presAssocID="{55331102-1FF2-40F5-9209-8AEA022523F9}" presName="Parent1" presStyleLbl="node1" presStyleIdx="2" presStyleCnt="3" custScaleX="239090" custLinFactX="-16370" custLinFactNeighborX="-100000">
        <dgm:presLayoutVars>
          <dgm:chMax val="2"/>
          <dgm:chPref val="1"/>
          <dgm:bulletEnabled val="1"/>
        </dgm:presLayoutVars>
      </dgm:prSet>
      <dgm:spPr/>
    </dgm:pt>
  </dgm:ptLst>
  <dgm:cxnLst>
    <dgm:cxn modelId="{FE353616-A70E-4935-B187-73F0C5F5DA3B}" type="presOf" srcId="{A23CD070-2A03-487A-AFAC-4402615BD878}" destId="{E38B4C05-D550-4CE4-B2D4-5E8A02B3BF05}" srcOrd="0" destOrd="0" presId="urn:microsoft.com/office/officeart/2011/layout/InterconnectedBlockProcess"/>
    <dgm:cxn modelId="{8D871D17-C2E3-4D2A-90AC-4A9532167853}" type="presOf" srcId="{8B3A3090-823A-4095-9EB3-6B7AC0EC3D8C}" destId="{9E13873A-B141-4ED1-A45C-8FCB7B3537B1}" srcOrd="1" destOrd="0" presId="urn:microsoft.com/office/officeart/2011/layout/InterconnectedBlockProcess"/>
    <dgm:cxn modelId="{426D6922-63B4-408D-B8A9-6E680EFBFBAE}" type="presOf" srcId="{BBAD3030-D8DE-4CC7-9466-FAE4D35E8B1E}" destId="{68504948-98C8-48AA-A070-97D014FE8DBD}" srcOrd="0" destOrd="0" presId="urn:microsoft.com/office/officeart/2011/layout/InterconnectedBlockProcess"/>
    <dgm:cxn modelId="{51A1912D-B258-478D-BF27-9B89D823EDA0}" type="presOf" srcId="{0339187D-DD7A-4360-9CAF-4F9AEA910F84}" destId="{F952D400-1929-4053-B8C7-A49EE4F2D536}" srcOrd="0" destOrd="0" presId="urn:microsoft.com/office/officeart/2011/layout/InterconnectedBlockProcess"/>
    <dgm:cxn modelId="{96B5C53C-0D70-4211-8F88-4C22E138D6E1}" srcId="{55331102-1FF2-40F5-9209-8AEA022523F9}" destId="{BBAD3030-D8DE-4CC7-9466-FAE4D35E8B1E}" srcOrd="0" destOrd="0" parTransId="{28AD41A0-943C-4972-AC38-06DF3A0B2C22}" sibTransId="{CDAC3058-54BE-45AC-BBBD-ECE45E12FB3D}"/>
    <dgm:cxn modelId="{66D7AB3F-5FEC-4158-B73E-7698EB6A8B1D}" srcId="{F739D965-4828-4B49-8393-9EEC04DF0B89}" destId="{8771B226-A61E-499E-B73A-A633EDC691C3}" srcOrd="2" destOrd="0" parTransId="{CA6B66AA-A252-4DC6-B5B8-5EA2A0BD283E}" sibTransId="{4B9C8C33-3219-43CB-9FE4-2661F470FB0D}"/>
    <dgm:cxn modelId="{B9BD5F49-15D8-4187-91E1-24562AD40AF2}" type="presOf" srcId="{F739D965-4828-4B49-8393-9EEC04DF0B89}" destId="{4F32EFBC-5A4C-4B99-8F04-CD82CD1B57C6}" srcOrd="0" destOrd="0" presId="urn:microsoft.com/office/officeart/2011/layout/InterconnectedBlockProcess"/>
    <dgm:cxn modelId="{728E4957-075C-491E-8558-389067FA69C6}" srcId="{8771B226-A61E-499E-B73A-A633EDC691C3}" destId="{8B3A3090-823A-4095-9EB3-6B7AC0EC3D8C}" srcOrd="0" destOrd="0" parTransId="{DC7CC45B-38E5-4CBE-AB81-6F49A71C8D3E}" sibTransId="{E0BD795D-AB43-4DCE-ACC8-17B5547E2561}"/>
    <dgm:cxn modelId="{C3929E93-E8A5-4A00-933A-C4815C067AC6}" srcId="{A23CD070-2A03-487A-AFAC-4402615BD878}" destId="{0339187D-DD7A-4360-9CAF-4F9AEA910F84}" srcOrd="0" destOrd="0" parTransId="{57C25B4B-1EFA-4CE6-BB1F-602DCA922E2B}" sibTransId="{A7469284-E559-445B-9B19-4F737746F363}"/>
    <dgm:cxn modelId="{2B1F049A-23E3-4555-83C0-BA4BA45AC9BC}" type="presOf" srcId="{BBAD3030-D8DE-4CC7-9466-FAE4D35E8B1E}" destId="{6E939DC9-F34C-4927-B4CD-5351322FD378}" srcOrd="1" destOrd="0" presId="urn:microsoft.com/office/officeart/2011/layout/InterconnectedBlockProcess"/>
    <dgm:cxn modelId="{8B19C2AB-3ECD-4C03-AC33-F65058EDC64F}" srcId="{F739D965-4828-4B49-8393-9EEC04DF0B89}" destId="{A23CD070-2A03-487A-AFAC-4402615BD878}" srcOrd="1" destOrd="0" parTransId="{B6C9267A-D4C0-4EB6-842C-2FD0A18F1C4A}" sibTransId="{8EC19EC1-F521-4BF1-A601-E7B4BF87EFA2}"/>
    <dgm:cxn modelId="{62260EC4-8FA4-4A45-979C-3C969D6E4B50}" type="presOf" srcId="{0339187D-DD7A-4360-9CAF-4F9AEA910F84}" destId="{6F792B5B-BA10-402D-9F5A-EF4B0BEDED8B}" srcOrd="1" destOrd="0" presId="urn:microsoft.com/office/officeart/2011/layout/InterconnectedBlockProcess"/>
    <dgm:cxn modelId="{FC0A97C5-EAAA-443B-B6E1-8C4614CAE079}" type="presOf" srcId="{8771B226-A61E-499E-B73A-A633EDC691C3}" destId="{6B2F1013-39D7-4C46-8B63-8F41C18CDF4D}" srcOrd="0" destOrd="0" presId="urn:microsoft.com/office/officeart/2011/layout/InterconnectedBlockProcess"/>
    <dgm:cxn modelId="{D4D888D5-B8F1-4CB2-836D-6DA83A3C7441}" type="presOf" srcId="{55331102-1FF2-40F5-9209-8AEA022523F9}" destId="{40BE0B32-D12F-49CB-9AA0-6E174F47E9AC}" srcOrd="0" destOrd="0" presId="urn:microsoft.com/office/officeart/2011/layout/InterconnectedBlockProcess"/>
    <dgm:cxn modelId="{4AF1B9E9-C231-43C2-9BB6-A9E25FB3961E}" srcId="{F739D965-4828-4B49-8393-9EEC04DF0B89}" destId="{55331102-1FF2-40F5-9209-8AEA022523F9}" srcOrd="0" destOrd="0" parTransId="{E70DC9C6-2E63-4478-A97F-0DE84013405D}" sibTransId="{4A5CFD42-10AB-4F6D-B5ED-6DBFA1BF3F11}"/>
    <dgm:cxn modelId="{05C56EF4-BDC0-493E-903A-F14AE071C27B}" type="presOf" srcId="{8B3A3090-823A-4095-9EB3-6B7AC0EC3D8C}" destId="{BD7D44B2-752A-4F41-9D27-02FB6DF2DF37}" srcOrd="0" destOrd="0" presId="urn:microsoft.com/office/officeart/2011/layout/InterconnectedBlockProcess"/>
    <dgm:cxn modelId="{52A39D2F-185A-449F-82D2-88D117585655}" type="presParOf" srcId="{4F32EFBC-5A4C-4B99-8F04-CD82CD1B57C6}" destId="{81A9700E-4319-4149-A7E5-5191CFEA4BE3}" srcOrd="0" destOrd="0" presId="urn:microsoft.com/office/officeart/2011/layout/InterconnectedBlockProcess"/>
    <dgm:cxn modelId="{629F0AC5-0CDF-4D55-87C5-A7DB5B2E4B76}" type="presParOf" srcId="{81A9700E-4319-4149-A7E5-5191CFEA4BE3}" destId="{BD7D44B2-752A-4F41-9D27-02FB6DF2DF37}" srcOrd="0" destOrd="0" presId="urn:microsoft.com/office/officeart/2011/layout/InterconnectedBlockProcess"/>
    <dgm:cxn modelId="{870536EB-2F5F-49C7-A772-031EA8A85922}" type="presParOf" srcId="{4F32EFBC-5A4C-4B99-8F04-CD82CD1B57C6}" destId="{9E13873A-B141-4ED1-A45C-8FCB7B3537B1}" srcOrd="1" destOrd="0" presId="urn:microsoft.com/office/officeart/2011/layout/InterconnectedBlockProcess"/>
    <dgm:cxn modelId="{6FB9E741-CA6F-44D2-BC95-91E8D8292BC5}" type="presParOf" srcId="{4F32EFBC-5A4C-4B99-8F04-CD82CD1B57C6}" destId="{6B2F1013-39D7-4C46-8B63-8F41C18CDF4D}" srcOrd="2" destOrd="0" presId="urn:microsoft.com/office/officeart/2011/layout/InterconnectedBlockProcess"/>
    <dgm:cxn modelId="{773D46AE-F413-45F3-8E7E-3F3A05854426}" type="presParOf" srcId="{4F32EFBC-5A4C-4B99-8F04-CD82CD1B57C6}" destId="{13348A44-DB93-4F11-A537-E3EF2BDC3991}" srcOrd="3" destOrd="0" presId="urn:microsoft.com/office/officeart/2011/layout/InterconnectedBlockProcess"/>
    <dgm:cxn modelId="{A6670D87-D61D-4760-BC72-81B829BC914D}" type="presParOf" srcId="{13348A44-DB93-4F11-A537-E3EF2BDC3991}" destId="{F952D400-1929-4053-B8C7-A49EE4F2D536}" srcOrd="0" destOrd="0" presId="urn:microsoft.com/office/officeart/2011/layout/InterconnectedBlockProcess"/>
    <dgm:cxn modelId="{5B22A299-CF22-4861-AC1D-554461AA9835}" type="presParOf" srcId="{4F32EFBC-5A4C-4B99-8F04-CD82CD1B57C6}" destId="{6F792B5B-BA10-402D-9F5A-EF4B0BEDED8B}" srcOrd="4" destOrd="0" presId="urn:microsoft.com/office/officeart/2011/layout/InterconnectedBlockProcess"/>
    <dgm:cxn modelId="{A092C4E7-0329-490C-8631-1B5E7F06746D}" type="presParOf" srcId="{4F32EFBC-5A4C-4B99-8F04-CD82CD1B57C6}" destId="{E38B4C05-D550-4CE4-B2D4-5E8A02B3BF05}" srcOrd="5" destOrd="0" presId="urn:microsoft.com/office/officeart/2011/layout/InterconnectedBlockProcess"/>
    <dgm:cxn modelId="{BB2E3619-0896-470A-A268-4512B43DDE81}" type="presParOf" srcId="{4F32EFBC-5A4C-4B99-8F04-CD82CD1B57C6}" destId="{F4ED9A1E-F311-4908-B30B-71058374DB89}" srcOrd="6" destOrd="0" presId="urn:microsoft.com/office/officeart/2011/layout/InterconnectedBlockProcess"/>
    <dgm:cxn modelId="{48109063-09FD-4D1C-BC2C-D7BB548FD2F4}" type="presParOf" srcId="{F4ED9A1E-F311-4908-B30B-71058374DB89}" destId="{68504948-98C8-48AA-A070-97D014FE8DBD}" srcOrd="0" destOrd="0" presId="urn:microsoft.com/office/officeart/2011/layout/InterconnectedBlockProcess"/>
    <dgm:cxn modelId="{4925C311-606B-4596-BF89-5671C0EBCAB6}" type="presParOf" srcId="{4F32EFBC-5A4C-4B99-8F04-CD82CD1B57C6}" destId="{6E939DC9-F34C-4927-B4CD-5351322FD378}" srcOrd="7" destOrd="0" presId="urn:microsoft.com/office/officeart/2011/layout/InterconnectedBlockProcess"/>
    <dgm:cxn modelId="{C1D51C4A-D477-4417-9C0D-7012235CC835}" type="presParOf" srcId="{4F32EFBC-5A4C-4B99-8F04-CD82CD1B57C6}" destId="{40BE0B32-D12F-49CB-9AA0-6E174F47E9AC}" srcOrd="8" destOrd="0" presId="urn:microsoft.com/office/officeart/2011/layout/Interconnected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739D965-4828-4B49-8393-9EEC04DF0B89}" type="doc">
      <dgm:prSet loTypeId="urn:microsoft.com/office/officeart/2011/layout/InterconnectedBlockProcess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5331102-1FF2-40F5-9209-8AEA022523F9}">
      <dgm:prSet phldrT="[Text]"/>
      <dgm:spPr/>
      <dgm:t>
        <a:bodyPr/>
        <a:lstStyle/>
        <a:p>
          <a:r>
            <a:rPr lang="en-GB" dirty="0"/>
            <a:t>Prep </a:t>
          </a:r>
        </a:p>
      </dgm:t>
    </dgm:pt>
    <dgm:pt modelId="{E70DC9C6-2E63-4478-A97F-0DE84013405D}" type="parTrans" cxnId="{4AF1B9E9-C231-43C2-9BB6-A9E25FB3961E}">
      <dgm:prSet/>
      <dgm:spPr/>
      <dgm:t>
        <a:bodyPr/>
        <a:lstStyle/>
        <a:p>
          <a:endParaRPr lang="en-GB"/>
        </a:p>
      </dgm:t>
    </dgm:pt>
    <dgm:pt modelId="{4A5CFD42-10AB-4F6D-B5ED-6DBFA1BF3F11}" type="sibTrans" cxnId="{4AF1B9E9-C231-43C2-9BB6-A9E25FB3961E}">
      <dgm:prSet/>
      <dgm:spPr/>
      <dgm:t>
        <a:bodyPr/>
        <a:lstStyle/>
        <a:p>
          <a:endParaRPr lang="en-GB"/>
        </a:p>
      </dgm:t>
    </dgm:pt>
    <dgm:pt modelId="{BBAD3030-D8DE-4CC7-9466-FAE4D35E8B1E}">
      <dgm:prSet phldrT="[Text]"/>
      <dgm:spPr/>
      <dgm:t>
        <a:bodyPr/>
        <a:lstStyle/>
        <a:p>
          <a:r>
            <a:rPr lang="en-GB" dirty="0"/>
            <a:t>Tokenise </a:t>
          </a:r>
          <a:r>
            <a:rPr lang="en-GB" b="1" dirty="0"/>
            <a:t>sentences</a:t>
          </a:r>
        </a:p>
        <a:p>
          <a:r>
            <a:rPr lang="en-GB" dirty="0"/>
            <a:t>* Lowercase</a:t>
          </a:r>
        </a:p>
        <a:p>
          <a:r>
            <a:rPr lang="en-GB" dirty="0"/>
            <a:t>* Remove punctuation</a:t>
          </a:r>
        </a:p>
        <a:p>
          <a:r>
            <a:rPr lang="en-GB" dirty="0"/>
            <a:t>* Remove whitespaces</a:t>
          </a:r>
        </a:p>
      </dgm:t>
    </dgm:pt>
    <dgm:pt modelId="{28AD41A0-943C-4972-AC38-06DF3A0B2C22}" type="parTrans" cxnId="{96B5C53C-0D70-4211-8F88-4C22E138D6E1}">
      <dgm:prSet/>
      <dgm:spPr/>
      <dgm:t>
        <a:bodyPr/>
        <a:lstStyle/>
        <a:p>
          <a:endParaRPr lang="en-GB"/>
        </a:p>
      </dgm:t>
    </dgm:pt>
    <dgm:pt modelId="{CDAC3058-54BE-45AC-BBBD-ECE45E12FB3D}" type="sibTrans" cxnId="{96B5C53C-0D70-4211-8F88-4C22E138D6E1}">
      <dgm:prSet/>
      <dgm:spPr/>
      <dgm:t>
        <a:bodyPr/>
        <a:lstStyle/>
        <a:p>
          <a:endParaRPr lang="en-GB"/>
        </a:p>
      </dgm:t>
    </dgm:pt>
    <dgm:pt modelId="{A23CD070-2A03-487A-AFAC-4402615BD878}">
      <dgm:prSet phldrT="[Text]"/>
      <dgm:spPr>
        <a:solidFill>
          <a:schemeClr val="accent2"/>
        </a:solidFill>
      </dgm:spPr>
      <dgm:t>
        <a:bodyPr/>
        <a:lstStyle/>
        <a:p>
          <a:r>
            <a:rPr lang="en-GB" dirty="0"/>
            <a:t>Consolidate</a:t>
          </a:r>
        </a:p>
      </dgm:t>
    </dgm:pt>
    <dgm:pt modelId="{B6C9267A-D4C0-4EB6-842C-2FD0A18F1C4A}" type="parTrans" cxnId="{8B19C2AB-3ECD-4C03-AC33-F65058EDC64F}">
      <dgm:prSet/>
      <dgm:spPr/>
      <dgm:t>
        <a:bodyPr/>
        <a:lstStyle/>
        <a:p>
          <a:endParaRPr lang="en-GB"/>
        </a:p>
      </dgm:t>
    </dgm:pt>
    <dgm:pt modelId="{8EC19EC1-F521-4BF1-A601-E7B4BF87EFA2}" type="sibTrans" cxnId="{8B19C2AB-3ECD-4C03-AC33-F65058EDC64F}">
      <dgm:prSet/>
      <dgm:spPr/>
      <dgm:t>
        <a:bodyPr/>
        <a:lstStyle/>
        <a:p>
          <a:endParaRPr lang="en-GB"/>
        </a:p>
      </dgm:t>
    </dgm:pt>
    <dgm:pt modelId="{0339187D-DD7A-4360-9CAF-4F9AEA910F84}">
      <dgm:prSet phldrT="[Text]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GB" dirty="0"/>
            <a:t>* Correct spelling</a:t>
          </a:r>
        </a:p>
        <a:p>
          <a:r>
            <a:rPr lang="en-GB" dirty="0"/>
            <a:t>* Substitute synonyms</a:t>
          </a:r>
        </a:p>
        <a:p>
          <a:r>
            <a:rPr lang="en-GB" dirty="0"/>
            <a:t>Isolate relevant sentences</a:t>
          </a:r>
        </a:p>
      </dgm:t>
    </dgm:pt>
    <dgm:pt modelId="{57C25B4B-1EFA-4CE6-BB1F-602DCA922E2B}" type="parTrans" cxnId="{C3929E93-E8A5-4A00-933A-C4815C067AC6}">
      <dgm:prSet/>
      <dgm:spPr/>
      <dgm:t>
        <a:bodyPr/>
        <a:lstStyle/>
        <a:p>
          <a:endParaRPr lang="en-GB"/>
        </a:p>
      </dgm:t>
    </dgm:pt>
    <dgm:pt modelId="{A7469284-E559-445B-9B19-4F737746F363}" type="sibTrans" cxnId="{C3929E93-E8A5-4A00-933A-C4815C067AC6}">
      <dgm:prSet/>
      <dgm:spPr/>
      <dgm:t>
        <a:bodyPr/>
        <a:lstStyle/>
        <a:p>
          <a:endParaRPr lang="en-GB"/>
        </a:p>
      </dgm:t>
    </dgm:pt>
    <dgm:pt modelId="{8771B226-A61E-499E-B73A-A633EDC691C3}">
      <dgm:prSet phldrT="[Text]"/>
      <dgm:spPr>
        <a:solidFill>
          <a:schemeClr val="tx1"/>
        </a:solidFill>
      </dgm:spPr>
      <dgm:t>
        <a:bodyPr/>
        <a:lstStyle/>
        <a:p>
          <a:r>
            <a:rPr lang="en-GB" dirty="0"/>
            <a:t>Analyse</a:t>
          </a:r>
        </a:p>
      </dgm:t>
    </dgm:pt>
    <dgm:pt modelId="{CA6B66AA-A252-4DC6-B5B8-5EA2A0BD283E}" type="parTrans" cxnId="{66D7AB3F-5FEC-4158-B73E-7698EB6A8B1D}">
      <dgm:prSet/>
      <dgm:spPr/>
      <dgm:t>
        <a:bodyPr/>
        <a:lstStyle/>
        <a:p>
          <a:endParaRPr lang="en-GB"/>
        </a:p>
      </dgm:t>
    </dgm:pt>
    <dgm:pt modelId="{4B9C8C33-3219-43CB-9FE4-2661F470FB0D}" type="sibTrans" cxnId="{66D7AB3F-5FEC-4158-B73E-7698EB6A8B1D}">
      <dgm:prSet/>
      <dgm:spPr/>
      <dgm:t>
        <a:bodyPr/>
        <a:lstStyle/>
        <a:p>
          <a:endParaRPr lang="en-GB"/>
        </a:p>
      </dgm:t>
    </dgm:pt>
    <dgm:pt modelId="{8B3A3090-823A-4095-9EB3-6B7AC0EC3D8C}">
      <dgm:prSet phldrT="[Text]"/>
      <dgm:spPr>
        <a:solidFill>
          <a:schemeClr val="tx1">
            <a:lumMod val="20000"/>
            <a:lumOff val="80000"/>
          </a:schemeClr>
        </a:solidFill>
      </dgm:spPr>
      <dgm:t>
        <a:bodyPr/>
        <a:lstStyle/>
        <a:p>
          <a:r>
            <a:rPr lang="en-GB" dirty="0"/>
            <a:t>Extract person-first and identity-first patterns</a:t>
          </a:r>
        </a:p>
        <a:p>
          <a:r>
            <a:rPr lang="en-GB" dirty="0"/>
            <a:t>Count each pattern</a:t>
          </a:r>
        </a:p>
        <a:p>
          <a:r>
            <a:rPr lang="en-GB" dirty="0"/>
            <a:t>Examine each pattern</a:t>
          </a:r>
        </a:p>
      </dgm:t>
    </dgm:pt>
    <dgm:pt modelId="{DC7CC45B-38E5-4CBE-AB81-6F49A71C8D3E}" type="parTrans" cxnId="{728E4957-075C-491E-8558-389067FA69C6}">
      <dgm:prSet/>
      <dgm:spPr/>
      <dgm:t>
        <a:bodyPr/>
        <a:lstStyle/>
        <a:p>
          <a:endParaRPr lang="en-GB"/>
        </a:p>
      </dgm:t>
    </dgm:pt>
    <dgm:pt modelId="{E0BD795D-AB43-4DCE-ACC8-17B5547E2561}" type="sibTrans" cxnId="{728E4957-075C-491E-8558-389067FA69C6}">
      <dgm:prSet/>
      <dgm:spPr/>
      <dgm:t>
        <a:bodyPr/>
        <a:lstStyle/>
        <a:p>
          <a:endParaRPr lang="en-GB"/>
        </a:p>
      </dgm:t>
    </dgm:pt>
    <dgm:pt modelId="{50686AA7-62CA-476E-90C1-0BD020B26652}">
      <dgm:prSet/>
      <dgm:spPr/>
      <dgm:t>
        <a:bodyPr/>
        <a:lstStyle/>
        <a:p>
          <a:r>
            <a:rPr lang="en-GB" dirty="0"/>
            <a:t>POS-tag</a:t>
          </a:r>
        </a:p>
      </dgm:t>
    </dgm:pt>
    <dgm:pt modelId="{E9BBE756-81ED-4A87-AC2E-54CF7B3C976D}" type="parTrans" cxnId="{23D1F726-79B7-4E60-B611-0A10BFABCC08}">
      <dgm:prSet/>
      <dgm:spPr/>
      <dgm:t>
        <a:bodyPr/>
        <a:lstStyle/>
        <a:p>
          <a:endParaRPr lang="en-GB"/>
        </a:p>
      </dgm:t>
    </dgm:pt>
    <dgm:pt modelId="{4790FCAA-D752-469C-A793-B35A214C8D17}" type="sibTrans" cxnId="{23D1F726-79B7-4E60-B611-0A10BFABCC08}">
      <dgm:prSet/>
      <dgm:spPr/>
      <dgm:t>
        <a:bodyPr/>
        <a:lstStyle/>
        <a:p>
          <a:endParaRPr lang="en-GB"/>
        </a:p>
      </dgm:t>
    </dgm:pt>
    <dgm:pt modelId="{4F32EFBC-5A4C-4B99-8F04-CD82CD1B57C6}" type="pres">
      <dgm:prSet presAssocID="{F739D965-4828-4B49-8393-9EEC04DF0B89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</dgm:pt>
    <dgm:pt modelId="{81A9700E-4319-4149-A7E5-5191CFEA4BE3}" type="pres">
      <dgm:prSet presAssocID="{8771B226-A61E-499E-B73A-A633EDC691C3}" presName="ChildAccent3" presStyleCnt="0"/>
      <dgm:spPr/>
    </dgm:pt>
    <dgm:pt modelId="{BD7D44B2-752A-4F41-9D27-02FB6DF2DF37}" type="pres">
      <dgm:prSet presAssocID="{8771B226-A61E-499E-B73A-A633EDC691C3}" presName="ChildAccent" presStyleLbl="alignImgPlace1" presStyleIdx="0" presStyleCnt="3" custScaleX="318592" custLinFactNeighborX="94150"/>
      <dgm:spPr/>
    </dgm:pt>
    <dgm:pt modelId="{9E13873A-B141-4ED1-A45C-8FCB7B3537B1}" type="pres">
      <dgm:prSet presAssocID="{8771B226-A61E-499E-B73A-A633EDC691C3}" presName="Child3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B2F1013-39D7-4C46-8B63-8F41C18CDF4D}" type="pres">
      <dgm:prSet presAssocID="{8771B226-A61E-499E-B73A-A633EDC691C3}" presName="Parent3" presStyleLbl="node1" presStyleIdx="0" presStyleCnt="3" custScaleX="318592" custLinFactNeighborX="94150">
        <dgm:presLayoutVars>
          <dgm:chMax val="2"/>
          <dgm:chPref val="1"/>
          <dgm:bulletEnabled val="1"/>
        </dgm:presLayoutVars>
      </dgm:prSet>
      <dgm:spPr/>
    </dgm:pt>
    <dgm:pt modelId="{13348A44-DB93-4F11-A537-E3EF2BDC3991}" type="pres">
      <dgm:prSet presAssocID="{A23CD070-2A03-487A-AFAC-4402615BD878}" presName="ChildAccent2" presStyleCnt="0"/>
      <dgm:spPr/>
    </dgm:pt>
    <dgm:pt modelId="{F952D400-1929-4053-B8C7-A49EE4F2D536}" type="pres">
      <dgm:prSet presAssocID="{A23CD070-2A03-487A-AFAC-4402615BD878}" presName="ChildAccent" presStyleLbl="alignImgPlace1" presStyleIdx="1" presStyleCnt="3" custScaleX="219088" custLinFactNeighborX="-31212" custLinFactNeighborY="218"/>
      <dgm:spPr/>
    </dgm:pt>
    <dgm:pt modelId="{6F792B5B-BA10-402D-9F5A-EF4B0BEDED8B}" type="pres">
      <dgm:prSet presAssocID="{A23CD070-2A03-487A-AFAC-4402615BD878}" presName="Child2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38B4C05-D550-4CE4-B2D4-5E8A02B3BF05}" type="pres">
      <dgm:prSet presAssocID="{A23CD070-2A03-487A-AFAC-4402615BD878}" presName="Parent2" presStyleLbl="node1" presStyleIdx="1" presStyleCnt="3" custScaleX="219088" custLinFactNeighborX="-30144" custLinFactNeighborY="1133">
        <dgm:presLayoutVars>
          <dgm:chMax val="2"/>
          <dgm:chPref val="1"/>
          <dgm:bulletEnabled val="1"/>
        </dgm:presLayoutVars>
      </dgm:prSet>
      <dgm:spPr/>
    </dgm:pt>
    <dgm:pt modelId="{F4ED9A1E-F311-4908-B30B-71058374DB89}" type="pres">
      <dgm:prSet presAssocID="{55331102-1FF2-40F5-9209-8AEA022523F9}" presName="ChildAccent1" presStyleCnt="0"/>
      <dgm:spPr/>
    </dgm:pt>
    <dgm:pt modelId="{68504948-98C8-48AA-A070-97D014FE8DBD}" type="pres">
      <dgm:prSet presAssocID="{55331102-1FF2-40F5-9209-8AEA022523F9}" presName="ChildAccent" presStyleLbl="alignImgPlace1" presStyleIdx="2" presStyleCnt="3" custScaleX="220493" custLinFactX="-23238" custLinFactNeighborX="-100000"/>
      <dgm:spPr/>
    </dgm:pt>
    <dgm:pt modelId="{6E939DC9-F34C-4927-B4CD-5351322FD378}" type="pres">
      <dgm:prSet presAssocID="{55331102-1FF2-40F5-9209-8AEA022523F9}" presName="Child1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40BE0B32-D12F-49CB-9AA0-6E174F47E9AC}" type="pres">
      <dgm:prSet presAssocID="{55331102-1FF2-40F5-9209-8AEA022523F9}" presName="Parent1" presStyleLbl="node1" presStyleIdx="2" presStyleCnt="3" custScaleX="220493" custLinFactX="-23238" custLinFactNeighborX="-100000">
        <dgm:presLayoutVars>
          <dgm:chMax val="2"/>
          <dgm:chPref val="1"/>
          <dgm:bulletEnabled val="1"/>
        </dgm:presLayoutVars>
      </dgm:prSet>
      <dgm:spPr/>
    </dgm:pt>
  </dgm:ptLst>
  <dgm:cxnLst>
    <dgm:cxn modelId="{FE353616-A70E-4935-B187-73F0C5F5DA3B}" type="presOf" srcId="{A23CD070-2A03-487A-AFAC-4402615BD878}" destId="{E38B4C05-D550-4CE4-B2D4-5E8A02B3BF05}" srcOrd="0" destOrd="0" presId="urn:microsoft.com/office/officeart/2011/layout/InterconnectedBlockProcess"/>
    <dgm:cxn modelId="{8D871D17-C2E3-4D2A-90AC-4A9532167853}" type="presOf" srcId="{8B3A3090-823A-4095-9EB3-6B7AC0EC3D8C}" destId="{9E13873A-B141-4ED1-A45C-8FCB7B3537B1}" srcOrd="1" destOrd="0" presId="urn:microsoft.com/office/officeart/2011/layout/InterconnectedBlockProcess"/>
    <dgm:cxn modelId="{426D6922-63B4-408D-B8A9-6E680EFBFBAE}" type="presOf" srcId="{BBAD3030-D8DE-4CC7-9466-FAE4D35E8B1E}" destId="{68504948-98C8-48AA-A070-97D014FE8DBD}" srcOrd="0" destOrd="0" presId="urn:microsoft.com/office/officeart/2011/layout/InterconnectedBlockProcess"/>
    <dgm:cxn modelId="{23D1F726-79B7-4E60-B611-0A10BFABCC08}" srcId="{A23CD070-2A03-487A-AFAC-4402615BD878}" destId="{50686AA7-62CA-476E-90C1-0BD020B26652}" srcOrd="1" destOrd="0" parTransId="{E9BBE756-81ED-4A87-AC2E-54CF7B3C976D}" sibTransId="{4790FCAA-D752-469C-A793-B35A214C8D17}"/>
    <dgm:cxn modelId="{51A1912D-B258-478D-BF27-9B89D823EDA0}" type="presOf" srcId="{0339187D-DD7A-4360-9CAF-4F9AEA910F84}" destId="{F952D400-1929-4053-B8C7-A49EE4F2D536}" srcOrd="0" destOrd="0" presId="urn:microsoft.com/office/officeart/2011/layout/InterconnectedBlockProcess"/>
    <dgm:cxn modelId="{96B5C53C-0D70-4211-8F88-4C22E138D6E1}" srcId="{55331102-1FF2-40F5-9209-8AEA022523F9}" destId="{BBAD3030-D8DE-4CC7-9466-FAE4D35E8B1E}" srcOrd="0" destOrd="0" parTransId="{28AD41A0-943C-4972-AC38-06DF3A0B2C22}" sibTransId="{CDAC3058-54BE-45AC-BBBD-ECE45E12FB3D}"/>
    <dgm:cxn modelId="{66D7AB3F-5FEC-4158-B73E-7698EB6A8B1D}" srcId="{F739D965-4828-4B49-8393-9EEC04DF0B89}" destId="{8771B226-A61E-499E-B73A-A633EDC691C3}" srcOrd="2" destOrd="0" parTransId="{CA6B66AA-A252-4DC6-B5B8-5EA2A0BD283E}" sibTransId="{4B9C8C33-3219-43CB-9FE4-2661F470FB0D}"/>
    <dgm:cxn modelId="{B9BD5F49-15D8-4187-91E1-24562AD40AF2}" type="presOf" srcId="{F739D965-4828-4B49-8393-9EEC04DF0B89}" destId="{4F32EFBC-5A4C-4B99-8F04-CD82CD1B57C6}" srcOrd="0" destOrd="0" presId="urn:microsoft.com/office/officeart/2011/layout/InterconnectedBlockProcess"/>
    <dgm:cxn modelId="{728E4957-075C-491E-8558-389067FA69C6}" srcId="{8771B226-A61E-499E-B73A-A633EDC691C3}" destId="{8B3A3090-823A-4095-9EB3-6B7AC0EC3D8C}" srcOrd="0" destOrd="0" parTransId="{DC7CC45B-38E5-4CBE-AB81-6F49A71C8D3E}" sibTransId="{E0BD795D-AB43-4DCE-ACC8-17B5547E2561}"/>
    <dgm:cxn modelId="{839E357F-96DC-4990-B3F6-5C23A4971177}" type="presOf" srcId="{50686AA7-62CA-476E-90C1-0BD020B26652}" destId="{6F792B5B-BA10-402D-9F5A-EF4B0BEDED8B}" srcOrd="1" destOrd="1" presId="urn:microsoft.com/office/officeart/2011/layout/InterconnectedBlockProcess"/>
    <dgm:cxn modelId="{C3929E93-E8A5-4A00-933A-C4815C067AC6}" srcId="{A23CD070-2A03-487A-AFAC-4402615BD878}" destId="{0339187D-DD7A-4360-9CAF-4F9AEA910F84}" srcOrd="0" destOrd="0" parTransId="{57C25B4B-1EFA-4CE6-BB1F-602DCA922E2B}" sibTransId="{A7469284-E559-445B-9B19-4F737746F363}"/>
    <dgm:cxn modelId="{2B1F049A-23E3-4555-83C0-BA4BA45AC9BC}" type="presOf" srcId="{BBAD3030-D8DE-4CC7-9466-FAE4D35E8B1E}" destId="{6E939DC9-F34C-4927-B4CD-5351322FD378}" srcOrd="1" destOrd="0" presId="urn:microsoft.com/office/officeart/2011/layout/InterconnectedBlockProcess"/>
    <dgm:cxn modelId="{8B19C2AB-3ECD-4C03-AC33-F65058EDC64F}" srcId="{F739D965-4828-4B49-8393-9EEC04DF0B89}" destId="{A23CD070-2A03-487A-AFAC-4402615BD878}" srcOrd="1" destOrd="0" parTransId="{B6C9267A-D4C0-4EB6-842C-2FD0A18F1C4A}" sibTransId="{8EC19EC1-F521-4BF1-A601-E7B4BF87EFA2}"/>
    <dgm:cxn modelId="{62260EC4-8FA4-4A45-979C-3C969D6E4B50}" type="presOf" srcId="{0339187D-DD7A-4360-9CAF-4F9AEA910F84}" destId="{6F792B5B-BA10-402D-9F5A-EF4B0BEDED8B}" srcOrd="1" destOrd="0" presId="urn:microsoft.com/office/officeart/2011/layout/InterconnectedBlockProcess"/>
    <dgm:cxn modelId="{FC0A97C5-EAAA-443B-B6E1-8C4614CAE079}" type="presOf" srcId="{8771B226-A61E-499E-B73A-A633EDC691C3}" destId="{6B2F1013-39D7-4C46-8B63-8F41C18CDF4D}" srcOrd="0" destOrd="0" presId="urn:microsoft.com/office/officeart/2011/layout/InterconnectedBlockProcess"/>
    <dgm:cxn modelId="{B876D7D1-E045-414E-BFA5-6453B96181AF}" type="presOf" srcId="{50686AA7-62CA-476E-90C1-0BD020B26652}" destId="{F952D400-1929-4053-B8C7-A49EE4F2D536}" srcOrd="0" destOrd="1" presId="urn:microsoft.com/office/officeart/2011/layout/InterconnectedBlockProcess"/>
    <dgm:cxn modelId="{D4D888D5-B8F1-4CB2-836D-6DA83A3C7441}" type="presOf" srcId="{55331102-1FF2-40F5-9209-8AEA022523F9}" destId="{40BE0B32-D12F-49CB-9AA0-6E174F47E9AC}" srcOrd="0" destOrd="0" presId="urn:microsoft.com/office/officeart/2011/layout/InterconnectedBlockProcess"/>
    <dgm:cxn modelId="{4AF1B9E9-C231-43C2-9BB6-A9E25FB3961E}" srcId="{F739D965-4828-4B49-8393-9EEC04DF0B89}" destId="{55331102-1FF2-40F5-9209-8AEA022523F9}" srcOrd="0" destOrd="0" parTransId="{E70DC9C6-2E63-4478-A97F-0DE84013405D}" sibTransId="{4A5CFD42-10AB-4F6D-B5ED-6DBFA1BF3F11}"/>
    <dgm:cxn modelId="{05C56EF4-BDC0-493E-903A-F14AE071C27B}" type="presOf" srcId="{8B3A3090-823A-4095-9EB3-6B7AC0EC3D8C}" destId="{BD7D44B2-752A-4F41-9D27-02FB6DF2DF37}" srcOrd="0" destOrd="0" presId="urn:microsoft.com/office/officeart/2011/layout/InterconnectedBlockProcess"/>
    <dgm:cxn modelId="{52A39D2F-185A-449F-82D2-88D117585655}" type="presParOf" srcId="{4F32EFBC-5A4C-4B99-8F04-CD82CD1B57C6}" destId="{81A9700E-4319-4149-A7E5-5191CFEA4BE3}" srcOrd="0" destOrd="0" presId="urn:microsoft.com/office/officeart/2011/layout/InterconnectedBlockProcess"/>
    <dgm:cxn modelId="{629F0AC5-0CDF-4D55-87C5-A7DB5B2E4B76}" type="presParOf" srcId="{81A9700E-4319-4149-A7E5-5191CFEA4BE3}" destId="{BD7D44B2-752A-4F41-9D27-02FB6DF2DF37}" srcOrd="0" destOrd="0" presId="urn:microsoft.com/office/officeart/2011/layout/InterconnectedBlockProcess"/>
    <dgm:cxn modelId="{870536EB-2F5F-49C7-A772-031EA8A85922}" type="presParOf" srcId="{4F32EFBC-5A4C-4B99-8F04-CD82CD1B57C6}" destId="{9E13873A-B141-4ED1-A45C-8FCB7B3537B1}" srcOrd="1" destOrd="0" presId="urn:microsoft.com/office/officeart/2011/layout/InterconnectedBlockProcess"/>
    <dgm:cxn modelId="{6FB9E741-CA6F-44D2-BC95-91E8D8292BC5}" type="presParOf" srcId="{4F32EFBC-5A4C-4B99-8F04-CD82CD1B57C6}" destId="{6B2F1013-39D7-4C46-8B63-8F41C18CDF4D}" srcOrd="2" destOrd="0" presId="urn:microsoft.com/office/officeart/2011/layout/InterconnectedBlockProcess"/>
    <dgm:cxn modelId="{773D46AE-F413-45F3-8E7E-3F3A05854426}" type="presParOf" srcId="{4F32EFBC-5A4C-4B99-8F04-CD82CD1B57C6}" destId="{13348A44-DB93-4F11-A537-E3EF2BDC3991}" srcOrd="3" destOrd="0" presId="urn:microsoft.com/office/officeart/2011/layout/InterconnectedBlockProcess"/>
    <dgm:cxn modelId="{A6670D87-D61D-4760-BC72-81B829BC914D}" type="presParOf" srcId="{13348A44-DB93-4F11-A537-E3EF2BDC3991}" destId="{F952D400-1929-4053-B8C7-A49EE4F2D536}" srcOrd="0" destOrd="0" presId="urn:microsoft.com/office/officeart/2011/layout/InterconnectedBlockProcess"/>
    <dgm:cxn modelId="{5B22A299-CF22-4861-AC1D-554461AA9835}" type="presParOf" srcId="{4F32EFBC-5A4C-4B99-8F04-CD82CD1B57C6}" destId="{6F792B5B-BA10-402D-9F5A-EF4B0BEDED8B}" srcOrd="4" destOrd="0" presId="urn:microsoft.com/office/officeart/2011/layout/InterconnectedBlockProcess"/>
    <dgm:cxn modelId="{A092C4E7-0329-490C-8631-1B5E7F06746D}" type="presParOf" srcId="{4F32EFBC-5A4C-4B99-8F04-CD82CD1B57C6}" destId="{E38B4C05-D550-4CE4-B2D4-5E8A02B3BF05}" srcOrd="5" destOrd="0" presId="urn:microsoft.com/office/officeart/2011/layout/InterconnectedBlockProcess"/>
    <dgm:cxn modelId="{BB2E3619-0896-470A-A268-4512B43DDE81}" type="presParOf" srcId="{4F32EFBC-5A4C-4B99-8F04-CD82CD1B57C6}" destId="{F4ED9A1E-F311-4908-B30B-71058374DB89}" srcOrd="6" destOrd="0" presId="urn:microsoft.com/office/officeart/2011/layout/InterconnectedBlockProcess"/>
    <dgm:cxn modelId="{48109063-09FD-4D1C-BC2C-D7BB548FD2F4}" type="presParOf" srcId="{F4ED9A1E-F311-4908-B30B-71058374DB89}" destId="{68504948-98C8-48AA-A070-97D014FE8DBD}" srcOrd="0" destOrd="0" presId="urn:microsoft.com/office/officeart/2011/layout/InterconnectedBlockProcess"/>
    <dgm:cxn modelId="{4925C311-606B-4596-BF89-5671C0EBCAB6}" type="presParOf" srcId="{4F32EFBC-5A4C-4B99-8F04-CD82CD1B57C6}" destId="{6E939DC9-F34C-4927-B4CD-5351322FD378}" srcOrd="7" destOrd="0" presId="urn:microsoft.com/office/officeart/2011/layout/InterconnectedBlockProcess"/>
    <dgm:cxn modelId="{C1D51C4A-D477-4417-9C0D-7012235CC835}" type="presParOf" srcId="{4F32EFBC-5A4C-4B99-8F04-CD82CD1B57C6}" destId="{40BE0B32-D12F-49CB-9AA0-6E174F47E9AC}" srcOrd="8" destOrd="0" presId="urn:microsoft.com/office/officeart/2011/layout/InterconnectedBlock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ED5C42-FC80-4E27-8E68-8DC73CDF2E20}">
      <dsp:nvSpPr>
        <dsp:cNvPr id="0" name=""/>
        <dsp:cNvSpPr/>
      </dsp:nvSpPr>
      <dsp:spPr>
        <a:xfrm rot="5400000">
          <a:off x="1151408" y="1340920"/>
          <a:ext cx="1145174" cy="130374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3D65D5-2E65-4ED8-95E3-B0680834A377}">
      <dsp:nvSpPr>
        <dsp:cNvPr id="0" name=""/>
        <dsp:cNvSpPr/>
      </dsp:nvSpPr>
      <dsp:spPr>
        <a:xfrm>
          <a:off x="848006" y="71471"/>
          <a:ext cx="1927799" cy="134939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31 .pdf files</a:t>
          </a:r>
        </a:p>
      </dsp:txBody>
      <dsp:txXfrm>
        <a:off x="913890" y="137355"/>
        <a:ext cx="1796031" cy="1217629"/>
      </dsp:txXfrm>
    </dsp:sp>
    <dsp:sp modelId="{7383296C-5A1A-451D-BF1F-02B9ED3CE75F}">
      <dsp:nvSpPr>
        <dsp:cNvPr id="0" name=""/>
        <dsp:cNvSpPr/>
      </dsp:nvSpPr>
      <dsp:spPr>
        <a:xfrm>
          <a:off x="2762633" y="200167"/>
          <a:ext cx="6941380" cy="1090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Acquire original files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Remove irrelevant pages (cover page, adverts, index, etc.)</a:t>
          </a:r>
        </a:p>
      </dsp:txBody>
      <dsp:txXfrm>
        <a:off x="2762633" y="200167"/>
        <a:ext cx="6941380" cy="1090642"/>
      </dsp:txXfrm>
    </dsp:sp>
    <dsp:sp modelId="{97759BFA-3E40-40FE-8532-70C62AF0894C}">
      <dsp:nvSpPr>
        <dsp:cNvPr id="0" name=""/>
        <dsp:cNvSpPr/>
      </dsp:nvSpPr>
      <dsp:spPr>
        <a:xfrm rot="5400000">
          <a:off x="3641429" y="2857955"/>
          <a:ext cx="1145174" cy="130374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BDABCF-577C-440A-8ACD-68C2BFDED6D2}">
      <dsp:nvSpPr>
        <dsp:cNvPr id="0" name=""/>
        <dsp:cNvSpPr/>
      </dsp:nvSpPr>
      <dsp:spPr>
        <a:xfrm>
          <a:off x="3338027" y="1588506"/>
          <a:ext cx="1927799" cy="1349397"/>
        </a:xfrm>
        <a:prstGeom prst="roundRect">
          <a:avLst>
            <a:gd name="adj" fmla="val 1667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Convert .pdf to .txt</a:t>
          </a:r>
        </a:p>
      </dsp:txBody>
      <dsp:txXfrm>
        <a:off x="3403911" y="1654390"/>
        <a:ext cx="1796031" cy="1217629"/>
      </dsp:txXfrm>
    </dsp:sp>
    <dsp:sp modelId="{8009DB2F-B32C-4AA8-A30E-134F86BB12F2}">
      <dsp:nvSpPr>
        <dsp:cNvPr id="0" name=""/>
        <dsp:cNvSpPr/>
      </dsp:nvSpPr>
      <dsp:spPr>
        <a:xfrm>
          <a:off x="5252248" y="1587290"/>
          <a:ext cx="4880773" cy="1350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All text from .pdf into one line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Split line by abstract marker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Subset abstracts with keywords 173,995 abstracts -&gt; 1721 abstracts</a:t>
          </a:r>
        </a:p>
      </dsp:txBody>
      <dsp:txXfrm>
        <a:off x="5252248" y="1587290"/>
        <a:ext cx="4880773" cy="1350466"/>
      </dsp:txXfrm>
    </dsp:sp>
    <dsp:sp modelId="{6FF7284B-0D4A-4EB3-9D2A-F9EDA3EBFCDF}">
      <dsp:nvSpPr>
        <dsp:cNvPr id="0" name=""/>
        <dsp:cNvSpPr/>
      </dsp:nvSpPr>
      <dsp:spPr>
        <a:xfrm>
          <a:off x="6278007" y="3104324"/>
          <a:ext cx="1927799" cy="1349397"/>
        </a:xfrm>
        <a:prstGeom prst="roundRect">
          <a:avLst>
            <a:gd name="adj" fmla="val 16670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NLP</a:t>
          </a:r>
        </a:p>
      </dsp:txBody>
      <dsp:txXfrm>
        <a:off x="6343891" y="3170208"/>
        <a:ext cx="1796031" cy="1217629"/>
      </dsp:txXfrm>
    </dsp:sp>
    <dsp:sp modelId="{987A2E70-EB83-442B-98EE-6FAECF9D6340}">
      <dsp:nvSpPr>
        <dsp:cNvPr id="0" name=""/>
        <dsp:cNvSpPr/>
      </dsp:nvSpPr>
      <dsp:spPr>
        <a:xfrm>
          <a:off x="8180471" y="3233020"/>
          <a:ext cx="2248866" cy="1090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GB" sz="1900" kern="1200" dirty="0"/>
            <a:t>Frequency counts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Ø"/>
          </a:pPr>
          <a:r>
            <a:rPr lang="en-GB" sz="1900" kern="1200" dirty="0"/>
            <a:t>Examine contexts</a:t>
          </a:r>
        </a:p>
      </dsp:txBody>
      <dsp:txXfrm>
        <a:off x="8180471" y="3233020"/>
        <a:ext cx="2248866" cy="10906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7D44B2-752A-4F41-9D27-02FB6DF2DF37}">
      <dsp:nvSpPr>
        <dsp:cNvPr id="0" name=""/>
        <dsp:cNvSpPr/>
      </dsp:nvSpPr>
      <dsp:spPr>
        <a:xfrm>
          <a:off x="7594245" y="845266"/>
          <a:ext cx="3208881" cy="3965583"/>
        </a:xfrm>
        <a:prstGeom prst="wedgeRectCallout">
          <a:avLst>
            <a:gd name="adj1" fmla="val 0"/>
            <a:gd name="adj2" fmla="val 0"/>
          </a:avLst>
        </a:prstGeom>
        <a:solidFill>
          <a:schemeClr val="tx1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075" tIns="92075" rIns="92075" bIns="92075" numCol="1" spcCol="1270" anchor="t" anchorCtr="0">
          <a:noAutofit/>
        </a:bodyPr>
        <a:lstStyle/>
        <a:p>
          <a:pPr marL="0" lvl="0" indent="0" algn="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Count word frequency</a:t>
          </a:r>
        </a:p>
      </dsp:txBody>
      <dsp:txXfrm>
        <a:off x="8001493" y="845266"/>
        <a:ext cx="2801633" cy="3965583"/>
      </dsp:txXfrm>
    </dsp:sp>
    <dsp:sp modelId="{6B2F1013-39D7-4C46-8B63-8F41C18CDF4D}">
      <dsp:nvSpPr>
        <dsp:cNvPr id="0" name=""/>
        <dsp:cNvSpPr/>
      </dsp:nvSpPr>
      <dsp:spPr>
        <a:xfrm>
          <a:off x="7594245" y="0"/>
          <a:ext cx="3208881" cy="846709"/>
        </a:xfrm>
        <a:prstGeom prst="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Analyse</a:t>
          </a:r>
        </a:p>
      </dsp:txBody>
      <dsp:txXfrm>
        <a:off x="7594245" y="0"/>
        <a:ext cx="3208881" cy="846709"/>
      </dsp:txXfrm>
    </dsp:sp>
    <dsp:sp modelId="{F952D400-1929-4053-B8C7-A49EE4F2D536}">
      <dsp:nvSpPr>
        <dsp:cNvPr id="0" name=""/>
        <dsp:cNvSpPr/>
      </dsp:nvSpPr>
      <dsp:spPr>
        <a:xfrm>
          <a:off x="3605641" y="853294"/>
          <a:ext cx="4387588" cy="3682705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0" tIns="88900" rIns="88900" bIns="88900" numCol="1" spcCol="1270" anchor="t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* Correct spelling</a:t>
          </a:r>
        </a:p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* Substitute synonyms</a:t>
          </a:r>
        </a:p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Stem words</a:t>
          </a:r>
        </a:p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800" kern="1200" dirty="0"/>
        </a:p>
      </dsp:txBody>
      <dsp:txXfrm>
        <a:off x="4162482" y="853294"/>
        <a:ext cx="3830747" cy="3682705"/>
      </dsp:txXfrm>
    </dsp:sp>
    <dsp:sp modelId="{E38B4C05-D550-4CE4-B2D4-5E8A02B3BF05}">
      <dsp:nvSpPr>
        <dsp:cNvPr id="0" name=""/>
        <dsp:cNvSpPr/>
      </dsp:nvSpPr>
      <dsp:spPr>
        <a:xfrm>
          <a:off x="3624699" y="145132"/>
          <a:ext cx="4387588" cy="708157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Consolidate</a:t>
          </a:r>
        </a:p>
      </dsp:txBody>
      <dsp:txXfrm>
        <a:off x="3624699" y="145132"/>
        <a:ext cx="4387588" cy="708157"/>
      </dsp:txXfrm>
    </dsp:sp>
    <dsp:sp modelId="{68504948-98C8-48AA-A070-97D014FE8DBD}">
      <dsp:nvSpPr>
        <dsp:cNvPr id="0" name=""/>
        <dsp:cNvSpPr/>
      </dsp:nvSpPr>
      <dsp:spPr>
        <a:xfrm>
          <a:off x="0" y="845266"/>
          <a:ext cx="4266528" cy="3399346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25" tIns="85725" rIns="85725" bIns="85725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Tokenise </a:t>
          </a:r>
          <a:r>
            <a:rPr lang="en-GB" sz="2700" b="1" kern="1200" dirty="0"/>
            <a:t>words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Lowercase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Remove punctuation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Remove whitespaces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Remove stop words</a:t>
          </a:r>
        </a:p>
      </dsp:txBody>
      <dsp:txXfrm>
        <a:off x="541476" y="845266"/>
        <a:ext cx="3725052" cy="3399346"/>
      </dsp:txXfrm>
    </dsp:sp>
    <dsp:sp modelId="{40BE0B32-D12F-49CB-9AA0-6E174F47E9AC}">
      <dsp:nvSpPr>
        <dsp:cNvPr id="0" name=""/>
        <dsp:cNvSpPr/>
      </dsp:nvSpPr>
      <dsp:spPr>
        <a:xfrm>
          <a:off x="0" y="278548"/>
          <a:ext cx="4266528" cy="566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Prep </a:t>
          </a:r>
        </a:p>
      </dsp:txBody>
      <dsp:txXfrm>
        <a:off x="0" y="278548"/>
        <a:ext cx="4266528" cy="5667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7D44B2-752A-4F41-9D27-02FB6DF2DF37}">
      <dsp:nvSpPr>
        <dsp:cNvPr id="0" name=""/>
        <dsp:cNvSpPr/>
      </dsp:nvSpPr>
      <dsp:spPr>
        <a:xfrm>
          <a:off x="5956157" y="845266"/>
          <a:ext cx="5685231" cy="3965583"/>
        </a:xfrm>
        <a:prstGeom prst="wedgeRectCallout">
          <a:avLst>
            <a:gd name="adj1" fmla="val 0"/>
            <a:gd name="adj2" fmla="val 0"/>
          </a:avLst>
        </a:prstGeom>
        <a:solidFill>
          <a:schemeClr val="tx1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0" tIns="88900" rIns="88900" bIns="88900" numCol="1" spcCol="1270" anchor="t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Extract person-first and identity-first patterns</a:t>
          </a:r>
        </a:p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Count each pattern</a:t>
          </a:r>
        </a:p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Examine each pattern</a:t>
          </a:r>
        </a:p>
      </dsp:txBody>
      <dsp:txXfrm>
        <a:off x="6677685" y="845266"/>
        <a:ext cx="4963703" cy="3965583"/>
      </dsp:txXfrm>
    </dsp:sp>
    <dsp:sp modelId="{6B2F1013-39D7-4C46-8B63-8F41C18CDF4D}">
      <dsp:nvSpPr>
        <dsp:cNvPr id="0" name=""/>
        <dsp:cNvSpPr/>
      </dsp:nvSpPr>
      <dsp:spPr>
        <a:xfrm>
          <a:off x="5956157" y="0"/>
          <a:ext cx="5685231" cy="846709"/>
        </a:xfrm>
        <a:prstGeom prst="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Analyse</a:t>
          </a:r>
        </a:p>
      </dsp:txBody>
      <dsp:txXfrm>
        <a:off x="5956157" y="0"/>
        <a:ext cx="5685231" cy="846709"/>
      </dsp:txXfrm>
    </dsp:sp>
    <dsp:sp modelId="{F952D400-1929-4053-B8C7-A49EE4F2D536}">
      <dsp:nvSpPr>
        <dsp:cNvPr id="0" name=""/>
        <dsp:cNvSpPr/>
      </dsp:nvSpPr>
      <dsp:spPr>
        <a:xfrm>
          <a:off x="2871014" y="853294"/>
          <a:ext cx="3909595" cy="3682705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2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25" tIns="85725" rIns="85725" bIns="85725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* Correct spelling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* Substitute synonyms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Isolate relevant sentences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POS-tag</a:t>
          </a:r>
        </a:p>
      </dsp:txBody>
      <dsp:txXfrm>
        <a:off x="3367191" y="853294"/>
        <a:ext cx="3413418" cy="3682705"/>
      </dsp:txXfrm>
    </dsp:sp>
    <dsp:sp modelId="{E38B4C05-D550-4CE4-B2D4-5E8A02B3BF05}">
      <dsp:nvSpPr>
        <dsp:cNvPr id="0" name=""/>
        <dsp:cNvSpPr/>
      </dsp:nvSpPr>
      <dsp:spPr>
        <a:xfrm>
          <a:off x="2890072" y="145132"/>
          <a:ext cx="3909595" cy="708157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Consolidate</a:t>
          </a:r>
        </a:p>
      </dsp:txBody>
      <dsp:txXfrm>
        <a:off x="2890072" y="145132"/>
        <a:ext cx="3909595" cy="708157"/>
      </dsp:txXfrm>
    </dsp:sp>
    <dsp:sp modelId="{68504948-98C8-48AA-A070-97D014FE8DBD}">
      <dsp:nvSpPr>
        <dsp:cNvPr id="0" name=""/>
        <dsp:cNvSpPr/>
      </dsp:nvSpPr>
      <dsp:spPr>
        <a:xfrm>
          <a:off x="0" y="845266"/>
          <a:ext cx="3934667" cy="3399346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25" tIns="85725" rIns="85725" bIns="85725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Tokenise </a:t>
          </a:r>
          <a:r>
            <a:rPr lang="en-GB" sz="2700" b="1" kern="1200" dirty="0"/>
            <a:t>sentences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* Lowercase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* Remove punctuation</a:t>
          </a:r>
        </a:p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* Remove whitespaces</a:t>
          </a:r>
        </a:p>
      </dsp:txBody>
      <dsp:txXfrm>
        <a:off x="499359" y="845266"/>
        <a:ext cx="3435308" cy="3399346"/>
      </dsp:txXfrm>
    </dsp:sp>
    <dsp:sp modelId="{40BE0B32-D12F-49CB-9AA0-6E174F47E9AC}">
      <dsp:nvSpPr>
        <dsp:cNvPr id="0" name=""/>
        <dsp:cNvSpPr/>
      </dsp:nvSpPr>
      <dsp:spPr>
        <a:xfrm>
          <a:off x="0" y="278548"/>
          <a:ext cx="3934667" cy="566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75" tIns="92075" rIns="92075" bIns="9207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Prep </a:t>
          </a:r>
        </a:p>
      </dsp:txBody>
      <dsp:txXfrm>
        <a:off x="0" y="278548"/>
        <a:ext cx="3934667" cy="5667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Interconnected Block Process"/>
  <dgm:desc val="Use to show sequential steps in a process. Works best with small amounts of Level 1 text and medium amounts of Level 2 text.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Interconnected Block Process"/>
  <dgm:desc val="Use to show sequential steps in a process. Works best with small amounts of Level 1 text and medium amounts of Level 2 text.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53542-6DB0-433F-A254-AEF992256B1C}" type="datetimeFigureOut">
              <a:rPr lang="en-GB" smtClean="0"/>
              <a:t>02/06/2023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BA1C7-F8EB-407D-B268-5D2A8AEBBE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01498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png>
</file>

<file path=ppt/media/image12.jp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620EB2-56AE-4D49-92A2-200E9A3683D8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74495-12D2-6A47-A762-3590D5644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22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itfeelslikefilm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library?utm_source=unsplash&amp;utm_medium=referral&amp;utm_content=creditCopyText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Photo by </a:t>
            </a:r>
            <a:r>
              <a:rPr lang="en-GB" dirty="0">
                <a:hlinkClick r:id="rId3"/>
              </a:rPr>
              <a:t>🇸🇮 Janko </a:t>
            </a:r>
            <a:r>
              <a:rPr lang="en-GB" dirty="0" err="1">
                <a:hlinkClick r:id="rId3"/>
              </a:rPr>
              <a:t>Ferlič</a:t>
            </a:r>
            <a:r>
              <a:rPr lang="en-GB" dirty="0"/>
              <a:t> on </a:t>
            </a:r>
            <a:r>
              <a:rPr lang="en-GB" dirty="0" err="1">
                <a:hlinkClick r:id="rId4"/>
              </a:rPr>
              <a:t>Unsplash</a:t>
            </a:r>
            <a:r>
              <a:rPr lang="en-GB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1295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473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604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718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3</a:t>
            </a:r>
            <a:r>
              <a:rPr lang="en-GB" sz="1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 .pdf (some years have 2 files, e.g. one for presentation abstracts and one for poster abstracts)</a:t>
            </a: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Semi-manual process to remove irrelevant pages (e.g. remove the indices, cover pages, etc.)</a:t>
            </a: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Convert .pdf to .txt files</a:t>
            </a: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Split .txt file into abstracts by delimiters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167336</a:t>
            </a:r>
            <a:endParaRPr lang="en-GB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</a:rPr>
              <a:t>Find all abstracts that contain keywords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1694</a:t>
            </a:r>
            <a:endParaRPr lang="en-GB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endParaRPr lang="en-GB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endParaRPr lang="en-GB" sz="12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6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153653 relevant sentences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6100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585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51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459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5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597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84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7817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5935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Clearly, there is a problem with 2004.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74495-12D2-6A47-A762-3590D56449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841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5FFB9A-F3F6-8946-9ABA-98B8C06C0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1" y="1209040"/>
            <a:ext cx="5264150" cy="2578867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 w/ image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333B02D-6238-4843-B9D5-1E272AAC5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4" name="Logo" descr="UK Data Service logo">
            <a:extLst>
              <a:ext uri="{FF2B5EF4-FFF2-40B4-BE49-F238E27FC236}">
                <a16:creationId xmlns:a16="http://schemas.microsoft.com/office/drawing/2014/main" id="{76C60B7B-315C-B548-A043-C196F7D38C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13" name="Picture Placeholder 2" descr="[Image description to go here]">
            <a:extLst>
              <a:ext uri="{FF2B5EF4-FFF2-40B4-BE49-F238E27FC236}">
                <a16:creationId xmlns:a16="http://schemas.microsoft.com/office/drawing/2014/main" id="{3C9C5F8A-2236-FE4B-91BF-E087092BF60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077200" y="1"/>
            <a:ext cx="4114800" cy="6857999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F2791F5A-39D3-DC4F-AA9D-8EF80ABB1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13474" y="2388526"/>
            <a:ext cx="3727451" cy="2852737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Place hex graphic here to overlay black and white image.</a:t>
            </a:r>
          </a:p>
        </p:txBody>
      </p:sp>
      <p:pic>
        <p:nvPicPr>
          <p:cNvPr id="10" name="Picture 9" descr="UKRI Economic and Social Research Council logo">
            <a:extLst>
              <a:ext uri="{FF2B5EF4-FFF2-40B4-BE49-F238E27FC236}">
                <a16:creationId xmlns:a16="http://schemas.microsoft.com/office/drawing/2014/main" id="{B406835A-EC17-A04A-BE37-2B9F3923BD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1851" y="5527040"/>
            <a:ext cx="2210353" cy="56052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FE899-5F81-544E-A915-E6320293E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3EE13-5FCB-9C42-A93B-39A2047ADC20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821E7-45D7-F74F-B564-964148DA0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A7D14-C32E-2C42-98CD-EAC78D9BD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38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&amp;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1B5E875-B60A-AE45-B59D-5F3A83B91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9AB2C-4B99-BA49-A1DA-3174DB9E16C4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DA96812-C596-B049-AAB8-93457EF6B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055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Text &amp;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B6D3317-D90B-EF49-866A-F478D6494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8D9441-422C-3640-820A-487119271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2400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0CEC1-651B-7546-AFA1-0AE5803C80CE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671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&amp;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BCBE07B-4D26-5540-BEE8-6A38DAFED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DDACAEE-DC94-BB45-B780-0A6812353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2400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0CEC1-651B-7546-AFA1-0AE5803C80CE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60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913682" y="3617843"/>
            <a:ext cx="9288981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DBD6C3D8-F4FB-0748-80D9-9B0C2AE54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3EA6D41D-BD33-514C-80EA-5E51B030E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Box 15" descr="1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3440291" y="3257843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43757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Box 17" descr="2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/>
          </p:cNvSpPr>
          <p:nvPr userDrawn="1"/>
        </p:nvSpPr>
        <p:spPr>
          <a:xfrm>
            <a:off x="7041271" y="3257843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42227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Box 18" descr="3">
            <a:extLst>
              <a:ext uri="{FF2B5EF4-FFF2-40B4-BE49-F238E27FC236}">
                <a16:creationId xmlns:a16="http://schemas.microsoft.com/office/drawing/2014/main" id="{A666CD40-405E-8F48-BB3F-139D673BAC5B}"/>
              </a:ext>
            </a:extLst>
          </p:cNvPr>
          <p:cNvSpPr txBox="1">
            <a:spLocks/>
          </p:cNvSpPr>
          <p:nvPr userDrawn="1"/>
        </p:nvSpPr>
        <p:spPr>
          <a:xfrm>
            <a:off x="10633800" y="3275678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5BF9A-A25A-9E44-AC24-21CF2156EB06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386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50800" y="3617843"/>
            <a:ext cx="12253463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AE12F76-1376-6D42-B2AA-7CB3A9664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867A9403-DB04-8348-B31B-339D7FB80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Box 15" descr="3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3440291" y="3264220"/>
            <a:ext cx="7200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43757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Box 17" descr="4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 noChangeAspect="1"/>
          </p:cNvSpPr>
          <p:nvPr userDrawn="1"/>
        </p:nvSpPr>
        <p:spPr>
          <a:xfrm>
            <a:off x="7041271" y="3264220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42227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Box 18" descr="5">
            <a:extLst>
              <a:ext uri="{FF2B5EF4-FFF2-40B4-BE49-F238E27FC236}">
                <a16:creationId xmlns:a16="http://schemas.microsoft.com/office/drawing/2014/main" id="{A666CD40-405E-8F48-BB3F-139D673BAC5B}"/>
              </a:ext>
            </a:extLst>
          </p:cNvPr>
          <p:cNvSpPr txBox="1">
            <a:spLocks/>
          </p:cNvSpPr>
          <p:nvPr userDrawn="1"/>
        </p:nvSpPr>
        <p:spPr>
          <a:xfrm>
            <a:off x="10746535" y="3264220"/>
            <a:ext cx="7236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3D537-DB89-2741-879E-E6FBC377CB7F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2499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Flow Ch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6D04D0-7888-BF4A-8490-E3598A8C2B1F}"/>
              </a:ext>
            </a:extLst>
          </p:cNvPr>
          <p:cNvCxnSpPr>
            <a:cxnSpLocks/>
          </p:cNvCxnSpPr>
          <p:nvPr userDrawn="1"/>
        </p:nvCxnSpPr>
        <p:spPr>
          <a:xfrm>
            <a:off x="0" y="3617843"/>
            <a:ext cx="11036591" cy="0"/>
          </a:xfrm>
          <a:prstGeom prst="line">
            <a:avLst/>
          </a:prstGeom>
          <a:ln w="28575">
            <a:solidFill>
              <a:srgbClr val="702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53365D08-9FBB-4142-93B8-0502CDFD9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A783AA5C-25E9-1D47-A098-CB8BECAF4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Box 20" descr="4">
            <a:extLst>
              <a:ext uri="{FF2B5EF4-FFF2-40B4-BE49-F238E27FC236}">
                <a16:creationId xmlns:a16="http://schemas.microsoft.com/office/drawing/2014/main" id="{402C4869-86BF-854E-91B5-2F8215766C1F}"/>
              </a:ext>
            </a:extLst>
          </p:cNvPr>
          <p:cNvSpPr txBox="1">
            <a:spLocks/>
          </p:cNvSpPr>
          <p:nvPr userDrawn="1"/>
        </p:nvSpPr>
        <p:spPr>
          <a:xfrm>
            <a:off x="795409" y="3261755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BE827E2-8C8D-664E-B07C-9EADEC5D4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3663" y="1960844"/>
            <a:ext cx="2369457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Box 15" descr="5">
            <a:extLst>
              <a:ext uri="{FF2B5EF4-FFF2-40B4-BE49-F238E27FC236}">
                <a16:creationId xmlns:a16="http://schemas.microsoft.com/office/drawing/2014/main" id="{5229882F-8E60-DC4E-B829-E40C3B79068A}"/>
              </a:ext>
            </a:extLst>
          </p:cNvPr>
          <p:cNvSpPr txBox="1">
            <a:spLocks/>
          </p:cNvSpPr>
          <p:nvPr userDrawn="1"/>
        </p:nvSpPr>
        <p:spPr>
          <a:xfrm>
            <a:off x="4405429" y="3243612"/>
            <a:ext cx="723600" cy="720000"/>
          </a:xfrm>
          <a:prstGeom prst="ellipse">
            <a:avLst/>
          </a:prstGeom>
          <a:solidFill>
            <a:srgbClr val="70208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51A80D3-61D4-CF4A-8400-CA845C20853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82573" y="1960844"/>
            <a:ext cx="2370113" cy="3313997"/>
          </a:xfrm>
          <a:prstGeom prst="roundRect">
            <a:avLst>
              <a:gd name="adj" fmla="val 3758"/>
            </a:avLst>
          </a:prstGeom>
          <a:solidFill>
            <a:srgbClr val="70208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Box 17" descr="6">
            <a:extLst>
              <a:ext uri="{FF2B5EF4-FFF2-40B4-BE49-F238E27FC236}">
                <a16:creationId xmlns:a16="http://schemas.microsoft.com/office/drawing/2014/main" id="{FEC23411-C866-AD45-97DB-A8500AA6A094}"/>
              </a:ext>
            </a:extLst>
          </p:cNvPr>
          <p:cNvSpPr txBox="1">
            <a:spLocks/>
          </p:cNvSpPr>
          <p:nvPr userDrawn="1"/>
        </p:nvSpPr>
        <p:spPr>
          <a:xfrm>
            <a:off x="8020801" y="3243612"/>
            <a:ext cx="720000" cy="720000"/>
          </a:xfrm>
          <a:prstGeom prst="ellipse">
            <a:avLst/>
          </a:prstGeom>
          <a:solidFill>
            <a:srgbClr val="21232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B35406F-3770-2A40-9173-67A3538D2FB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07581" y="1960844"/>
            <a:ext cx="2361661" cy="3313997"/>
          </a:xfrm>
          <a:prstGeom prst="roundRect">
            <a:avLst>
              <a:gd name="adj" fmla="val 3758"/>
            </a:avLst>
          </a:prstGeom>
          <a:solidFill>
            <a:srgbClr val="212322"/>
          </a:solidFill>
        </p:spPr>
        <p:txBody>
          <a:bodyPr lIns="180000" tIns="180000" rIns="180000" bIns="180000" anchor="ctr" anchorCtr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96729-12C7-6847-AF20-30EC9E9095B0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475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26A9C47-FC13-6448-9F53-7E11444C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5878313-77FD-8244-8818-E61634B96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A0C2EC8-81AB-2648-BD99-8F3BC31361F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4B89A0-27EB-7D49-A1FB-0A24F43DE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473048"/>
            <a:ext cx="504444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26011-5817-4C4F-8C54-ED4A8F32D78D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667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0337DCC-087C-EF4C-B483-4BDDB1506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1502FDC-D3BB-9B41-8939-2A314D1D4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DD5734-76C8-6E43-990B-FACD1199D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462549"/>
            <a:ext cx="5042852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049980-D938-5240-A9B1-A7B9C08A3FD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2540580"/>
            <a:ext cx="5044440" cy="3327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94AF8A-80DC-4A40-A902-B667F28933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0" y="1462549"/>
            <a:ext cx="5046028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1FFC97D4-D179-AC49-9CD5-C230CF63D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554150"/>
            <a:ext cx="5044440" cy="3327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CB24B-B261-464F-8701-7A7D30D33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D4DEB-400B-2F47-8EA9-BED2FF45862A}" type="datetime1">
              <a:rPr lang="en-GB" smtClean="0"/>
              <a:t>02/06/2023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7D488B-CF03-CF4C-AC0D-CE28BE917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FEA418-9509-2546-A306-76691545C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325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6BF8616-2073-4D43-96DD-F449E93AA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02/06/2023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5F5B6C1-7363-7845-84D2-65178D7AC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650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wo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B171A6C3-7214-5D45-B4C8-B6981E6ED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054E92-8F01-F54E-8278-480D5601F5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2730E72-8D0C-9849-B689-B4BEB07099D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38201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0287752-A3D4-354A-80FC-B04FFE1BC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5150923"/>
            <a:ext cx="5042853" cy="6881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D51B0398-8716-8F4A-97F7-95F84FB5CA3A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BB708B0-6D17-BC4F-A793-1D36B2137D90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309360" y="5150923"/>
            <a:ext cx="5085807" cy="6881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822C03-EB4F-6C40-A1DC-FC28C5081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19124-9FEE-F749-B64E-9F79989DAC2E}" type="datetime1">
              <a:rPr lang="en-GB" smtClean="0"/>
              <a:t>02/06/2023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AB214-15AA-D748-81F1-3058A178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25E78-C9A1-1F43-B258-04C4C460E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11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E568CA6-59BD-244B-9036-0C61FAFBF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D7F1ED91-20F3-6C45-B97B-320BA4DC4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29360"/>
            <a:ext cx="7347646" cy="255854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CAD05E5-D687-604F-9665-B43A8F5A0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814895"/>
            <a:ext cx="733679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UK Data Service logo">
            <a:extLst>
              <a:ext uri="{FF2B5EF4-FFF2-40B4-BE49-F238E27FC236}">
                <a16:creationId xmlns:a16="http://schemas.microsoft.com/office/drawing/2014/main" id="{156298A7-4C3C-BA4C-97D4-F2F510C5A1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A7BAA-6633-ED49-B704-0C3C14CAA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5A42F-436F-F945-AF86-C545F1275288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B7BBB-4F97-4945-8A6E-B312377E7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C29CD-B531-3345-9F02-2BBEC37A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621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/Impact Text w/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637F60-8147-E64A-B40D-2B0E76450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D3CC57A-08FB-2043-9F96-FEB3835CE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30400B8-1E22-FA40-8821-BF2BE615A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3040"/>
            <a:ext cx="3981994" cy="41137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B1AA4212-F7CB-D54A-B323-E0607E7F2D43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5183188" y="1463040"/>
            <a:ext cx="6170612" cy="4113741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5832B-BD35-5546-BFD6-7A0897477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B5539-A31E-E445-B370-3EE7B5028308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417B17-7C2F-CC4E-8479-ACD6C7D42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C452-7B7D-9941-880B-F88136874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769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257F14C-28EB-D44F-835B-2A45258A3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40193" y="0"/>
            <a:ext cx="4140000" cy="414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DCBD7EA-7633-8544-82AA-792AA39D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2278BD0B-2407-594E-B441-F29356308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40077"/>
            <a:ext cx="5264150" cy="254783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073C0B5-D10A-244A-A642-F2ECD8D216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Insert contact details [name, email]</a:t>
            </a:r>
          </a:p>
        </p:txBody>
      </p:sp>
      <p:pic>
        <p:nvPicPr>
          <p:cNvPr id="17" name="Logo" descr="UK Data Service logo">
            <a:extLst>
              <a:ext uri="{FF2B5EF4-FFF2-40B4-BE49-F238E27FC236}">
                <a16:creationId xmlns:a16="http://schemas.microsoft.com/office/drawing/2014/main" id="{0F76BA20-AA2B-7340-AC15-C4F4ACBB3B6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91B23-550B-D34F-BD1A-05839C075451}" type="datetime1">
              <a:rPr lang="en-GB" smtClean="0"/>
              <a:t>02/06/2023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269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278BD0B-2407-594E-B441-F29356308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52603"/>
            <a:ext cx="5264150" cy="2535304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91B23-550B-D34F-BD1A-05839C075451}" type="datetime1">
              <a:rPr lang="en-GB" smtClean="0"/>
              <a:t>02/06/2023</a:t>
            </a:fld>
            <a:endParaRPr lang="en-US"/>
          </a:p>
        </p:txBody>
      </p:sp>
      <p:pic>
        <p:nvPicPr>
          <p:cNvPr id="10" name="Logo" descr="UK Data Service logo">
            <a:extLst>
              <a:ext uri="{FF2B5EF4-FFF2-40B4-BE49-F238E27FC236}">
                <a16:creationId xmlns:a16="http://schemas.microsoft.com/office/drawing/2014/main" id="{7236A974-59D9-5341-B4B6-A118591D7A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440" y="182880"/>
            <a:ext cx="3101521" cy="1059831"/>
          </a:xfrm>
          <a:prstGeom prst="rect">
            <a:avLst/>
          </a:prstGeom>
        </p:spPr>
      </p:pic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073C0B5-D10A-244A-A642-F2ECD8D21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814895"/>
            <a:ext cx="5264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014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BB6CE-15A0-1F4C-8750-95EFE646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ABD98-971F-2E47-A3B1-7DF8D2435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3FDF4-2C51-0642-B47E-E9644E942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89C17-556E-C046-A339-146F08853335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A1DE3-9B49-6A45-9086-4F82B8A46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78811-6AAB-0544-B451-5714A93F5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409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704203-40B6-AD49-BABA-0F53D899F9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D708B-2825-8A44-ADE7-0D8D0CFF2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64769-EEF7-A549-9639-8815B600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E35E5-3497-504C-90EE-ACD012EC1750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21ACA-B6B2-A145-B9B1-6320D9CAF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F0699-5091-B846-8889-D3EC580EB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4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ext block (No-colour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3409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24001"/>
            <a:ext cx="9977438" cy="32209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6" name="Picture 5" descr="&quot; &quot;">
            <a:extLst>
              <a:ext uri="{FF2B5EF4-FFF2-40B4-BE49-F238E27FC236}">
                <a16:creationId xmlns:a16="http://schemas.microsoft.com/office/drawing/2014/main" id="{5E49A4A5-C4C1-5D41-BB01-2986D21171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10600" y="3099873"/>
            <a:ext cx="3594462" cy="359446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02/06/2023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6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text block (Colour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8123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48713"/>
            <a:ext cx="8843682" cy="40654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02/06/2023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 descr="&quot; &quot;">
            <a:extLst>
              <a:ext uri="{FF2B5EF4-FFF2-40B4-BE49-F238E27FC236}">
                <a16:creationId xmlns:a16="http://schemas.microsoft.com/office/drawing/2014/main" id="{96E4B558-0EB5-6F40-AF8C-7DF31DEF43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2000" y="1223011"/>
            <a:ext cx="508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49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ext block (Small He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AB4B117-0BB7-B947-BBCE-4B75B6FF2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8123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38200" y="1540477"/>
            <a:ext cx="9977438" cy="4257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34D09-7FF5-A642-B57F-6056C877E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9AC83-1E27-5343-BB94-CDF1C997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EB37C-4AD6-6546-88C7-0D5145F73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7DED8-4350-C740-BB7C-D6C45B1EB394}" type="datetime1">
              <a:rPr lang="en-GB" smtClean="0"/>
              <a:t>02/06/2023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568CA6-59BD-244B-9036-0C61FAFBFC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647926" y="5391304"/>
            <a:ext cx="1544074" cy="193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42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556283B-FAA3-0C45-8F69-C61CD2C68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D2BAFDA-3085-094D-8597-EA125B75D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D7C0223E-760F-4543-BDE3-CA6F2E441259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838200" y="1498600"/>
            <a:ext cx="7315200" cy="4484687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mtClean="0">
                <a:effectLst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Double click the icon to add and edit charts. Use suitable brand </a:t>
            </a:r>
            <a:r>
              <a:rPr lang="en-US" dirty="0" err="1"/>
              <a:t>colours</a:t>
            </a:r>
            <a:r>
              <a:rPr lang="en-US" dirty="0"/>
              <a:t> to change the chart’s appearance. Use black or purple </a:t>
            </a:r>
            <a:r>
              <a:rPr lang="en-US" dirty="0" err="1"/>
              <a:t>colour</a:t>
            </a:r>
            <a:r>
              <a:rPr lang="en-US" dirty="0"/>
              <a:t> (</a:t>
            </a:r>
            <a:r>
              <a:rPr lang="en-GB" dirty="0">
                <a:solidFill>
                  <a:srgbClr val="222221"/>
                </a:solidFill>
                <a:effectLst/>
                <a:latin typeface="Helvetica" pitchFamily="2" charset="0"/>
              </a:rPr>
              <a:t>#702082) for all text. Refer to theme and our brand guide for more colours.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F70C-7487-5D49-97F3-B37681DB2E7A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745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E85E4F7-9E26-F444-BDD5-B54AD9B35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79C323-C234-3B4B-AC17-6AE6E5045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3F149F08-6749-4F49-BA62-07A1E155EC2B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838200" y="1498600"/>
            <a:ext cx="9977438" cy="381952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Double click icon to design your table. Use black or purple </a:t>
            </a:r>
            <a:r>
              <a:rPr lang="en-US" dirty="0" err="1"/>
              <a:t>colour</a:t>
            </a:r>
            <a:r>
              <a:rPr lang="en-US" dirty="0"/>
              <a:t> (</a:t>
            </a:r>
            <a:r>
              <a:rPr lang="en-GB" dirty="0">
                <a:solidFill>
                  <a:srgbClr val="222221"/>
                </a:solidFill>
                <a:effectLst/>
                <a:latin typeface="Helvetica" pitchFamily="2" charset="0"/>
              </a:rPr>
              <a:t>#702082) for all text. Refer to theme and our brand guide for more colours.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559-C37D-F943-A0B6-3EDAAF776624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359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E85E4F7-9E26-F444-BDD5-B54AD9B35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79C323-C234-3B4B-AC17-6AE6E5045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2000" y="2718000"/>
            <a:ext cx="4140000" cy="4140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6E716-C6D3-7140-8AC0-DDCC0A36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4559-C37D-F943-A0B6-3EDAAF776624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742A-7D36-C84C-82B7-F28431F1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A0B6A-A6F4-6C45-A2B9-16CA5FF6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SmartArt Placeholder 3"/>
          <p:cNvSpPr>
            <a:spLocks noGrp="1"/>
          </p:cNvSpPr>
          <p:nvPr>
            <p:ph type="dgm" sz="quarter" idx="13"/>
          </p:nvPr>
        </p:nvSpPr>
        <p:spPr>
          <a:xfrm>
            <a:off x="838200" y="1773238"/>
            <a:ext cx="9424988" cy="3600450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837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F05234C-2ACE-284E-9BC2-36AD230EE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60000" y="1818000"/>
            <a:ext cx="4032000" cy="50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51BE7A-0162-E341-B254-C9EBCDF7D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2430BE4-70A3-6545-9DF6-33845DC86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478"/>
            <a:ext cx="504444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88647BF-A57C-8249-889F-5AC7DD3202E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309360" y="1463040"/>
            <a:ext cx="5044440" cy="3362960"/>
          </a:xfrm>
          <a:prstGeom prst="roundRect">
            <a:avLst>
              <a:gd name="adj" fmla="val 2736"/>
            </a:avLst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Place black and white image for generic/service content or </a:t>
            </a:r>
            <a:r>
              <a:rPr lang="en-US" dirty="0" err="1"/>
              <a:t>colour</a:t>
            </a:r>
            <a:r>
              <a:rPr lang="en-US" dirty="0"/>
              <a:t> image for ‘impact’ content.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44F07-9552-DF47-A3DF-81EEEB3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9AB2C-4B99-BA49-A1DA-3174DB9E16C4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60707-9E51-FF4F-8A77-BCC5BE697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14B9F-1F46-414D-B534-1A5CCD32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5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8D3251-F8FF-3E43-9ABF-224BA6655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0C572-2F59-9442-A975-71EAAFC4C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1CD03-6088-6243-83B0-E50471392C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94F93ADD-E702-C74C-B2F2-777AA750DCF5}" type="datetime1">
              <a:rPr lang="en-GB" smtClean="0"/>
              <a:t>02/06/2023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C6E44-43F8-EC48-801C-C47A6939F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F583A-B9F5-4F41-8DD5-8AC7F4FF96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016687C5-7511-7743-B429-3BDBE272F2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375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712" r:id="rId3"/>
    <p:sldLayoutId id="2147483713" r:id="rId4"/>
    <p:sldLayoutId id="2147483714" r:id="rId5"/>
    <p:sldLayoutId id="2147483677" r:id="rId6"/>
    <p:sldLayoutId id="2147483669" r:id="rId7"/>
    <p:sldLayoutId id="2147483715" r:id="rId8"/>
    <p:sldLayoutId id="2147483665" r:id="rId9"/>
    <p:sldLayoutId id="2147483702" r:id="rId10"/>
    <p:sldLayoutId id="2147483680" r:id="rId11"/>
    <p:sldLayoutId id="2147483706" r:id="rId12"/>
    <p:sldLayoutId id="2147483671" r:id="rId13"/>
    <p:sldLayoutId id="2147483673" r:id="rId14"/>
    <p:sldLayoutId id="2147483692" r:id="rId15"/>
    <p:sldLayoutId id="2147483652" r:id="rId16"/>
    <p:sldLayoutId id="2147483653" r:id="rId17"/>
    <p:sldLayoutId id="2147483654" r:id="rId18"/>
    <p:sldLayoutId id="2147483655" r:id="rId19"/>
    <p:sldLayoutId id="2147483657" r:id="rId20"/>
    <p:sldLayoutId id="2147483670" r:id="rId21"/>
    <p:sldLayoutId id="2147483678" r:id="rId22"/>
    <p:sldLayoutId id="2147483658" r:id="rId23"/>
    <p:sldLayoutId id="2147483659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flickr.com/photos/worldbank/18276361573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flickr.com/photos/worldbank/18276361573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amona.Moldovan@mft.nhs.u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5" Type="http://schemas.openxmlformats.org/officeDocument/2006/relationships/hyperlink" Target="mailto:andradaciuca@psychology.ro" TargetMode="External"/><Relationship Id="rId4" Type="http://schemas.openxmlformats.org/officeDocument/2006/relationships/hyperlink" Target="mailto:J.Kasmire@manchester.ac.uk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flatworldknowledge.lardbucket.org/books/public-speaking-practice-and-ethics/s06-speaking-confidently.html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flatworldknowledge.lardbucket.org/books/public-speaking-practice-and-ethics/s06-speaking-confidently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1B70D4-7556-534B-BB93-5540A3673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Natural language processing to capture person-first or identity-first language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607BC-A661-1942-930C-8EB3C9C8AF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MethodsCon</a:t>
            </a:r>
            <a:r>
              <a:rPr lang="en-US" dirty="0"/>
              <a:t> 2022</a:t>
            </a:r>
          </a:p>
          <a:p>
            <a:r>
              <a:rPr lang="en-US" dirty="0"/>
              <a:t>13-14 2022</a:t>
            </a:r>
          </a:p>
          <a:p>
            <a:r>
              <a:rPr lang="en-US" dirty="0"/>
              <a:t>Manchester, UK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B40B0B-BDD4-934E-8690-7D00D9EAE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</a:t>
            </a:fld>
            <a:endParaRPr lang="en-US"/>
          </a:p>
        </p:txBody>
      </p:sp>
      <p:pic>
        <p:nvPicPr>
          <p:cNvPr id="7" name="Picture Placeholder 5" descr="Person staring up">
            <a:extLst>
              <a:ext uri="{FF2B5EF4-FFF2-40B4-BE49-F238E27FC236}">
                <a16:creationId xmlns:a16="http://schemas.microsoft.com/office/drawing/2014/main" id="{081F8F27-1C23-DE44-B435-0913D52578A2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9979" r="29979"/>
          <a:stretch/>
        </p:blipFill>
        <p:spPr>
          <a:xfrm>
            <a:off x="8077200" y="1"/>
            <a:ext cx="4114800" cy="6857999"/>
          </a:xfrm>
        </p:spPr>
      </p:pic>
      <p:pic>
        <p:nvPicPr>
          <p:cNvPr id="8" name="Picture 6" descr="&quot; &quot;&#10;&#10;"/>
          <p:cNvPicPr>
            <a:picLocks noGrp="1" noChangeAspect="1" noChangeArrowheads="1"/>
          </p:cNvPicPr>
          <p:nvPr>
            <p:ph type="pic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9" r="11899"/>
          <a:stretch>
            <a:fillRect/>
          </a:stretch>
        </p:blipFill>
        <p:spPr bwMode="auto">
          <a:xfrm>
            <a:off x="4705949" y="1744755"/>
            <a:ext cx="3727451" cy="2852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1208069" y="6479114"/>
            <a:ext cx="669063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2022 University of Manchester. Created by Cathie Marsh Institute, UK Data Service. 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841458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 anchor="ctr">
            <a:normAutofit/>
          </a:bodyPr>
          <a:lstStyle/>
          <a:p>
            <a:r>
              <a:rPr lang="en-GB" sz="3300"/>
              <a:t>Why does it matter?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1459478"/>
            <a:ext cx="5044440" cy="4351338"/>
          </a:xfrm>
        </p:spPr>
        <p:txBody>
          <a:bodyPr>
            <a:normAutofit/>
          </a:bodyPr>
          <a:lstStyle/>
          <a:p>
            <a:pPr marL="0" indent="0" rtl="0" fontAlgn="base">
              <a:buNone/>
            </a:pPr>
            <a:r>
              <a:rPr lang="en-GB" dirty="0"/>
              <a:t>Good guidance depends on many things, including:</a:t>
            </a:r>
          </a:p>
          <a:p>
            <a:pPr marL="0" indent="0" rtl="0" fontAlgn="base">
              <a:buNone/>
            </a:pPr>
            <a:r>
              <a:rPr lang="en-GB" dirty="0"/>
              <a:t>	What language the relevant people actually prefer?</a:t>
            </a:r>
          </a:p>
          <a:p>
            <a:pPr marL="0" indent="0" rtl="0" fontAlgn="base">
              <a:buNone/>
            </a:pPr>
            <a:r>
              <a:rPr lang="en-GB" dirty="0"/>
              <a:t>	What language people are actually using? </a:t>
            </a:r>
          </a:p>
          <a:p>
            <a:pPr marL="0" indent="0" rtl="0" fontAlgn="base">
              <a:buNone/>
            </a:pPr>
            <a:r>
              <a:rPr lang="en-GB" dirty="0"/>
              <a:t>	What existing guidance says and what impact it has?</a:t>
            </a:r>
          </a:p>
          <a:p>
            <a:pPr marL="0" indent="0" rtl="0" fontAlgn="base">
              <a:buNone/>
            </a:pPr>
            <a:endParaRPr lang="en-GB" dirty="0"/>
          </a:p>
        </p:txBody>
      </p:sp>
      <p:pic>
        <p:nvPicPr>
          <p:cNvPr id="9" name="Picture 8" descr="A person wearing a garment&#10;&#10;Description automatically generated with medium confidence">
            <a:extLst>
              <a:ext uri="{FF2B5EF4-FFF2-40B4-BE49-F238E27FC236}">
                <a16:creationId xmlns:a16="http://schemas.microsoft.com/office/drawing/2014/main" id="{28C5B57B-9112-D42A-6CCC-2757AD3CDC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7311" r="5306" b="-1"/>
          <a:stretch/>
        </p:blipFill>
        <p:spPr>
          <a:xfrm flipH="1">
            <a:off x="6309360" y="1473048"/>
            <a:ext cx="5044440" cy="4351338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16687C5-7511-7743-B429-3BDBE272F28B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4266DD-5C81-08C7-1047-C1DCB7669FC8}"/>
              </a:ext>
            </a:extLst>
          </p:cNvPr>
          <p:cNvSpPr txBox="1"/>
          <p:nvPr/>
        </p:nvSpPr>
        <p:spPr>
          <a:xfrm flipH="1">
            <a:off x="8620359" y="5624331"/>
            <a:ext cx="273344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700">
                <a:solidFill>
                  <a:srgbClr val="FFFFFF"/>
                </a:solidFill>
                <a:hlinkClick r:id="rId4" tooltip="https://www.flickr.com/photos/worldbank/1827636157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GB" sz="700">
                <a:solidFill>
                  <a:srgbClr val="FFFFFF"/>
                </a:solidFill>
              </a:rPr>
              <a:t> by Unknown Author is licensed under </a:t>
            </a:r>
            <a:r>
              <a:rPr lang="en-GB" sz="700">
                <a:solidFill>
                  <a:srgbClr val="FFFFFF"/>
                </a:solidFill>
                <a:hlinkClick r:id="rId5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GB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067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 anchor="ctr">
            <a:normAutofit/>
          </a:bodyPr>
          <a:lstStyle/>
          <a:p>
            <a:r>
              <a:rPr lang="en-GB" sz="3300"/>
              <a:t>Why does it matter?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1459478"/>
            <a:ext cx="5044440" cy="4351338"/>
          </a:xfrm>
        </p:spPr>
        <p:txBody>
          <a:bodyPr>
            <a:normAutofit/>
          </a:bodyPr>
          <a:lstStyle/>
          <a:p>
            <a:pPr marL="0" indent="0" rtl="0" fontAlgn="base">
              <a:buNone/>
            </a:pPr>
            <a:r>
              <a:rPr lang="en-GB" dirty="0"/>
              <a:t>Good guidance depends on many things, including:</a:t>
            </a:r>
          </a:p>
          <a:p>
            <a:pPr marL="0" indent="0" rtl="0" fontAlgn="base">
              <a:buNone/>
            </a:pPr>
            <a:r>
              <a:rPr lang="en-GB" dirty="0"/>
              <a:t>	What language the relevant people actually prefer?</a:t>
            </a:r>
          </a:p>
          <a:p>
            <a:pPr marL="0" indent="0" rtl="0" fontAlgn="base">
              <a:buNone/>
            </a:pPr>
            <a:r>
              <a:rPr lang="en-GB" dirty="0"/>
              <a:t>	</a:t>
            </a:r>
            <a:r>
              <a:rPr lang="en-GB" b="1" dirty="0"/>
              <a:t>What language people are actually using? </a:t>
            </a:r>
          </a:p>
          <a:p>
            <a:pPr marL="0" indent="0" rtl="0" fontAlgn="base">
              <a:buNone/>
            </a:pPr>
            <a:r>
              <a:rPr lang="en-GB" dirty="0"/>
              <a:t>	What existing guidance says and what impact it has?</a:t>
            </a:r>
          </a:p>
          <a:p>
            <a:pPr marL="0" indent="0" rtl="0" fontAlgn="base">
              <a:buNone/>
            </a:pPr>
            <a:endParaRPr lang="en-GB" dirty="0"/>
          </a:p>
        </p:txBody>
      </p:sp>
      <p:pic>
        <p:nvPicPr>
          <p:cNvPr id="9" name="Picture 8" descr="A person wearing a garment&#10;&#10;Description automatically generated with medium confidence">
            <a:extLst>
              <a:ext uri="{FF2B5EF4-FFF2-40B4-BE49-F238E27FC236}">
                <a16:creationId xmlns:a16="http://schemas.microsoft.com/office/drawing/2014/main" id="{28C5B57B-9112-D42A-6CCC-2757AD3CDC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7311" r="5306" b="-1"/>
          <a:stretch/>
        </p:blipFill>
        <p:spPr>
          <a:xfrm flipH="1">
            <a:off x="6309360" y="1473048"/>
            <a:ext cx="5044440" cy="4351338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16687C5-7511-7743-B429-3BDBE272F28B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4266DD-5C81-08C7-1047-C1DCB7669FC8}"/>
              </a:ext>
            </a:extLst>
          </p:cNvPr>
          <p:cNvSpPr txBox="1"/>
          <p:nvPr/>
        </p:nvSpPr>
        <p:spPr>
          <a:xfrm flipH="1">
            <a:off x="8620359" y="5624331"/>
            <a:ext cx="273344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700">
                <a:solidFill>
                  <a:srgbClr val="FFFFFF"/>
                </a:solidFill>
                <a:hlinkClick r:id="rId4" tooltip="https://www.flickr.com/photos/worldbank/1827636157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GB" sz="700">
                <a:solidFill>
                  <a:srgbClr val="FFFFFF"/>
                </a:solidFill>
              </a:rPr>
              <a:t> by Unknown Author is licensed under </a:t>
            </a:r>
            <a:r>
              <a:rPr lang="en-GB" sz="700">
                <a:solidFill>
                  <a:srgbClr val="FFFFFF"/>
                </a:solidFill>
                <a:hlinkClick r:id="rId5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GB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8572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= ESHG abstracts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7F350B5-705B-1AD8-6997-426BFA7CCA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4228087"/>
              </p:ext>
            </p:extLst>
          </p:nvPr>
        </p:nvGraphicFramePr>
        <p:xfrm>
          <a:off x="734539" y="2599415"/>
          <a:ext cx="2846862" cy="40226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698">
                  <a:extLst>
                    <a:ext uri="{9D8B030D-6E8A-4147-A177-3AD203B41FA5}">
                      <a16:colId xmlns:a16="http://schemas.microsoft.com/office/drawing/2014/main" val="3172209421"/>
                    </a:ext>
                  </a:extLst>
                </a:gridCol>
                <a:gridCol w="2014164">
                  <a:extLst>
                    <a:ext uri="{9D8B030D-6E8A-4147-A177-3AD203B41FA5}">
                      <a16:colId xmlns:a16="http://schemas.microsoft.com/office/drawing/2014/main" val="3719207319"/>
                    </a:ext>
                  </a:extLst>
                </a:gridCol>
              </a:tblGrid>
              <a:tr h="446963">
                <a:tc>
                  <a:txBody>
                    <a:bodyPr/>
                    <a:lstStyle/>
                    <a:p>
                      <a:r>
                        <a:rPr lang="en-GB" sz="1900" dirty="0"/>
                        <a:t>Year</a:t>
                      </a:r>
                    </a:p>
                  </a:txBody>
                  <a:tcPr marL="110210" marR="110210" marT="55105" marB="551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900" dirty="0"/>
                        <a:t> Abstracts</a:t>
                      </a:r>
                    </a:p>
                  </a:txBody>
                  <a:tcPr marL="110210" marR="110210" marT="55105" marB="55105"/>
                </a:tc>
                <a:extLst>
                  <a:ext uri="{0D108BD9-81ED-4DB2-BD59-A6C34878D82A}">
                    <a16:rowId xmlns:a16="http://schemas.microsoft.com/office/drawing/2014/main" val="887443807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2001</a:t>
                      </a: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7805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396389940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dirty="0"/>
                        <a:t>2002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5517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553962407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2003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4539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418016259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2004</a:t>
                      </a: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>
                          <a:effectLst/>
                        </a:rPr>
                        <a:t>6619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159997533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2005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7289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4052982210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2006</a:t>
                      </a: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6026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675200079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dirty="0"/>
                        <a:t>2007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7283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3764709606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2008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9794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4232101037"/>
                  </a:ext>
                </a:extLst>
              </a:tr>
            </a:tbl>
          </a:graphicData>
        </a:graphic>
      </p:graphicFrame>
      <p:graphicFrame>
        <p:nvGraphicFramePr>
          <p:cNvPr id="7" name="Table 2">
            <a:extLst>
              <a:ext uri="{FF2B5EF4-FFF2-40B4-BE49-F238E27FC236}">
                <a16:creationId xmlns:a16="http://schemas.microsoft.com/office/drawing/2014/main" id="{F0781D21-CCB9-D6BA-D3CD-CBB234984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6328795"/>
              </p:ext>
            </p:extLst>
          </p:nvPr>
        </p:nvGraphicFramePr>
        <p:xfrm>
          <a:off x="6739128" y="2613152"/>
          <a:ext cx="2846862" cy="3575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698">
                  <a:extLst>
                    <a:ext uri="{9D8B030D-6E8A-4147-A177-3AD203B41FA5}">
                      <a16:colId xmlns:a16="http://schemas.microsoft.com/office/drawing/2014/main" val="3172209421"/>
                    </a:ext>
                  </a:extLst>
                </a:gridCol>
                <a:gridCol w="2014164">
                  <a:extLst>
                    <a:ext uri="{9D8B030D-6E8A-4147-A177-3AD203B41FA5}">
                      <a16:colId xmlns:a16="http://schemas.microsoft.com/office/drawing/2014/main" val="3719207319"/>
                    </a:ext>
                  </a:extLst>
                </a:gridCol>
              </a:tblGrid>
              <a:tr h="446963">
                <a:tc>
                  <a:txBody>
                    <a:bodyPr/>
                    <a:lstStyle/>
                    <a:p>
                      <a:r>
                        <a:rPr lang="en-GB" sz="1900" dirty="0"/>
                        <a:t>Year</a:t>
                      </a:r>
                    </a:p>
                  </a:txBody>
                  <a:tcPr marL="110210" marR="110210" marT="55105" marB="551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900" dirty="0"/>
                        <a:t>Abstracts</a:t>
                      </a:r>
                    </a:p>
                  </a:txBody>
                  <a:tcPr marL="110210" marR="110210" marT="55105" marB="55105"/>
                </a:tc>
                <a:extLst>
                  <a:ext uri="{0D108BD9-81ED-4DB2-BD59-A6C34878D82A}">
                    <a16:rowId xmlns:a16="http://schemas.microsoft.com/office/drawing/2014/main" val="887443807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2015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7978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4262749832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2016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10734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612723934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2017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10405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998185774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2018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10429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397429218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8250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3872091171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2020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9590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429987995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2021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8344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668271753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9BD9FB-EB15-95F7-B887-40769A4164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367029"/>
              </p:ext>
            </p:extLst>
          </p:nvPr>
        </p:nvGraphicFramePr>
        <p:xfrm>
          <a:off x="3736833" y="2613152"/>
          <a:ext cx="2846862" cy="3575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698">
                  <a:extLst>
                    <a:ext uri="{9D8B030D-6E8A-4147-A177-3AD203B41FA5}">
                      <a16:colId xmlns:a16="http://schemas.microsoft.com/office/drawing/2014/main" val="3172209421"/>
                    </a:ext>
                  </a:extLst>
                </a:gridCol>
                <a:gridCol w="2014164">
                  <a:extLst>
                    <a:ext uri="{9D8B030D-6E8A-4147-A177-3AD203B41FA5}">
                      <a16:colId xmlns:a16="http://schemas.microsoft.com/office/drawing/2014/main" val="3719207319"/>
                    </a:ext>
                  </a:extLst>
                </a:gridCol>
              </a:tblGrid>
              <a:tr h="446963">
                <a:tc>
                  <a:txBody>
                    <a:bodyPr/>
                    <a:lstStyle/>
                    <a:p>
                      <a:r>
                        <a:rPr lang="en-GB" sz="1900" dirty="0"/>
                        <a:t>Year</a:t>
                      </a:r>
                    </a:p>
                  </a:txBody>
                  <a:tcPr marL="110210" marR="110210" marT="55105" marB="551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900" dirty="0"/>
                        <a:t>Abstracts</a:t>
                      </a:r>
                    </a:p>
                  </a:txBody>
                  <a:tcPr marL="110210" marR="110210" marT="55105" marB="55105"/>
                </a:tc>
                <a:extLst>
                  <a:ext uri="{0D108BD9-81ED-4DB2-BD59-A6C34878D82A}">
                    <a16:rowId xmlns:a16="http://schemas.microsoft.com/office/drawing/2014/main" val="887443807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2009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7981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092046936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2010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7795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051843472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2011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9133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3789948644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2011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9133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3286990617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2012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8777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195239420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2013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10626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336608191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2014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9041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403299783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B270B47-A7BC-837D-81E7-011141142270}"/>
              </a:ext>
            </a:extLst>
          </p:cNvPr>
          <p:cNvSpPr txBox="1"/>
          <p:nvPr/>
        </p:nvSpPr>
        <p:spPr>
          <a:xfrm>
            <a:off x="207817" y="1752089"/>
            <a:ext cx="11022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173,955 abstracts from the European Society of Human Genetics Conferences</a:t>
            </a:r>
          </a:p>
        </p:txBody>
      </p:sp>
    </p:spTree>
    <p:extLst>
      <p:ext uri="{BB962C8B-B14F-4D97-AF65-F5344CB8AC3E}">
        <p14:creationId xmlns:p14="http://schemas.microsoft.com/office/powerpoint/2010/main" val="3038686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Focus on abstracts of interest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7F350B5-705B-1AD8-6997-426BFA7CCAB3}"/>
              </a:ext>
            </a:extLst>
          </p:cNvPr>
          <p:cNvGraphicFramePr>
            <a:graphicFrameLocks noGrp="1"/>
          </p:cNvGraphicFramePr>
          <p:nvPr/>
        </p:nvGraphicFramePr>
        <p:xfrm>
          <a:off x="734539" y="2599415"/>
          <a:ext cx="2920154" cy="3575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6845">
                  <a:extLst>
                    <a:ext uri="{9D8B030D-6E8A-4147-A177-3AD203B41FA5}">
                      <a16:colId xmlns:a16="http://schemas.microsoft.com/office/drawing/2014/main" val="3172209421"/>
                    </a:ext>
                  </a:extLst>
                </a:gridCol>
                <a:gridCol w="913713">
                  <a:extLst>
                    <a:ext uri="{9D8B030D-6E8A-4147-A177-3AD203B41FA5}">
                      <a16:colId xmlns:a16="http://schemas.microsoft.com/office/drawing/2014/main" val="3719207319"/>
                    </a:ext>
                  </a:extLst>
                </a:gridCol>
                <a:gridCol w="1179596">
                  <a:extLst>
                    <a:ext uri="{9D8B030D-6E8A-4147-A177-3AD203B41FA5}">
                      <a16:colId xmlns:a16="http://schemas.microsoft.com/office/drawing/2014/main" val="1490970801"/>
                    </a:ext>
                  </a:extLst>
                </a:gridCol>
              </a:tblGrid>
              <a:tr h="446963">
                <a:tc>
                  <a:txBody>
                    <a:bodyPr/>
                    <a:lstStyle/>
                    <a:p>
                      <a:r>
                        <a:rPr lang="en-GB" sz="1900" dirty="0"/>
                        <a:t>Year</a:t>
                      </a:r>
                    </a:p>
                  </a:txBody>
                  <a:tcPr marL="110210" marR="110210" marT="55105" marB="551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900" dirty="0"/>
                        <a:t> Total</a:t>
                      </a:r>
                    </a:p>
                  </a:txBody>
                  <a:tcPr marL="110210" marR="110210" marT="55105" marB="551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900" dirty="0"/>
                        <a:t>Select</a:t>
                      </a:r>
                    </a:p>
                  </a:txBody>
                  <a:tcPr marL="110210" marR="110210" marT="55105" marB="55105"/>
                </a:tc>
                <a:extLst>
                  <a:ext uri="{0D108BD9-81ED-4DB2-BD59-A6C34878D82A}">
                    <a16:rowId xmlns:a16="http://schemas.microsoft.com/office/drawing/2014/main" val="887443807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2001</a:t>
                      </a: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7805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21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396389940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dirty="0"/>
                        <a:t>2002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5517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33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553962407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2003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4539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19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418016259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2004</a:t>
                      </a: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>
                          <a:effectLst/>
                        </a:rPr>
                        <a:t>6619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27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159997533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2005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7289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32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4052982210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2006</a:t>
                      </a: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6026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35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675200079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dirty="0"/>
                        <a:t>2007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7283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41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3764709606"/>
                  </a:ext>
                </a:extLst>
              </a:tr>
            </a:tbl>
          </a:graphicData>
        </a:graphic>
      </p:graphicFrame>
      <p:graphicFrame>
        <p:nvGraphicFramePr>
          <p:cNvPr id="7" name="Table 2">
            <a:extLst>
              <a:ext uri="{FF2B5EF4-FFF2-40B4-BE49-F238E27FC236}">
                <a16:creationId xmlns:a16="http://schemas.microsoft.com/office/drawing/2014/main" id="{F0781D21-CCB9-D6BA-D3CD-CBB2349844FD}"/>
              </a:ext>
            </a:extLst>
          </p:cNvPr>
          <p:cNvGraphicFramePr>
            <a:graphicFrameLocks noGrp="1"/>
          </p:cNvGraphicFramePr>
          <p:nvPr/>
        </p:nvGraphicFramePr>
        <p:xfrm>
          <a:off x="7135338" y="2613152"/>
          <a:ext cx="2968224" cy="3575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6845">
                  <a:extLst>
                    <a:ext uri="{9D8B030D-6E8A-4147-A177-3AD203B41FA5}">
                      <a16:colId xmlns:a16="http://schemas.microsoft.com/office/drawing/2014/main" val="3172209421"/>
                    </a:ext>
                  </a:extLst>
                </a:gridCol>
                <a:gridCol w="961783">
                  <a:extLst>
                    <a:ext uri="{9D8B030D-6E8A-4147-A177-3AD203B41FA5}">
                      <a16:colId xmlns:a16="http://schemas.microsoft.com/office/drawing/2014/main" val="3719207319"/>
                    </a:ext>
                  </a:extLst>
                </a:gridCol>
                <a:gridCol w="1179596">
                  <a:extLst>
                    <a:ext uri="{9D8B030D-6E8A-4147-A177-3AD203B41FA5}">
                      <a16:colId xmlns:a16="http://schemas.microsoft.com/office/drawing/2014/main" val="263625674"/>
                    </a:ext>
                  </a:extLst>
                </a:gridCol>
              </a:tblGrid>
              <a:tr h="446963">
                <a:tc>
                  <a:txBody>
                    <a:bodyPr/>
                    <a:lstStyle/>
                    <a:p>
                      <a:r>
                        <a:rPr lang="en-GB" sz="1900" dirty="0"/>
                        <a:t>Year</a:t>
                      </a:r>
                    </a:p>
                  </a:txBody>
                  <a:tcPr marL="110210" marR="110210" marT="55105" marB="551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900" dirty="0"/>
                        <a:t>Total</a:t>
                      </a:r>
                    </a:p>
                  </a:txBody>
                  <a:tcPr marL="110210" marR="110210" marT="55105" marB="551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900" dirty="0"/>
                        <a:t>Select</a:t>
                      </a:r>
                    </a:p>
                  </a:txBody>
                  <a:tcPr marL="110210" marR="110210" marT="55105" marB="55105"/>
                </a:tc>
                <a:extLst>
                  <a:ext uri="{0D108BD9-81ED-4DB2-BD59-A6C34878D82A}">
                    <a16:rowId xmlns:a16="http://schemas.microsoft.com/office/drawing/2014/main" val="887443807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2015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7978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129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4262749832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2016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10734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132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612723934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2017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10405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112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998185774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2018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10429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148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397429218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8250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132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3872091171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2020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9590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125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429987995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2021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8344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82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668271753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9BD9FB-EB15-95F7-B887-40769A4164E7}"/>
              </a:ext>
            </a:extLst>
          </p:cNvPr>
          <p:cNvGraphicFramePr>
            <a:graphicFrameLocks noGrp="1"/>
          </p:cNvGraphicFramePr>
          <p:nvPr/>
        </p:nvGraphicFramePr>
        <p:xfrm>
          <a:off x="3838524" y="2613152"/>
          <a:ext cx="2968224" cy="3575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6845">
                  <a:extLst>
                    <a:ext uri="{9D8B030D-6E8A-4147-A177-3AD203B41FA5}">
                      <a16:colId xmlns:a16="http://schemas.microsoft.com/office/drawing/2014/main" val="3172209421"/>
                    </a:ext>
                  </a:extLst>
                </a:gridCol>
                <a:gridCol w="961783">
                  <a:extLst>
                    <a:ext uri="{9D8B030D-6E8A-4147-A177-3AD203B41FA5}">
                      <a16:colId xmlns:a16="http://schemas.microsoft.com/office/drawing/2014/main" val="3719207319"/>
                    </a:ext>
                  </a:extLst>
                </a:gridCol>
                <a:gridCol w="1179596">
                  <a:extLst>
                    <a:ext uri="{9D8B030D-6E8A-4147-A177-3AD203B41FA5}">
                      <a16:colId xmlns:a16="http://schemas.microsoft.com/office/drawing/2014/main" val="1118738447"/>
                    </a:ext>
                  </a:extLst>
                </a:gridCol>
              </a:tblGrid>
              <a:tr h="446963">
                <a:tc>
                  <a:txBody>
                    <a:bodyPr/>
                    <a:lstStyle/>
                    <a:p>
                      <a:r>
                        <a:rPr lang="en-GB" sz="1900" dirty="0"/>
                        <a:t>Year</a:t>
                      </a:r>
                    </a:p>
                  </a:txBody>
                  <a:tcPr marL="110210" marR="110210" marT="55105" marB="551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900" dirty="0"/>
                        <a:t>Total</a:t>
                      </a:r>
                    </a:p>
                  </a:txBody>
                  <a:tcPr marL="110210" marR="110210" marT="55105" marB="5510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900" dirty="0"/>
                        <a:t>Select</a:t>
                      </a:r>
                    </a:p>
                  </a:txBody>
                  <a:tcPr marL="110210" marR="110210" marT="55105" marB="55105"/>
                </a:tc>
                <a:extLst>
                  <a:ext uri="{0D108BD9-81ED-4DB2-BD59-A6C34878D82A}">
                    <a16:rowId xmlns:a16="http://schemas.microsoft.com/office/drawing/2014/main" val="887443807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2008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9794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72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092046936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2009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7981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42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2051843472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2010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7795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74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3789948644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2011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9133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104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3286990617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2012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8777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108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195239420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2013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10626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137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1336608191"/>
                  </a:ext>
                </a:extLst>
              </a:tr>
              <a:tr h="446963"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2014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/>
                        <a:t>9041</a:t>
                      </a:r>
                      <a:endParaRPr lang="en-GB" sz="1900" dirty="0">
                        <a:effectLst/>
                      </a:endParaRPr>
                    </a:p>
                  </a:txBody>
                  <a:tcPr marL="110210" marR="110210" marT="55105" marB="55105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900" dirty="0">
                          <a:effectLst/>
                        </a:rPr>
                        <a:t>116</a:t>
                      </a:r>
                    </a:p>
                  </a:txBody>
                  <a:tcPr marL="110210" marR="110210" marT="55105" marB="55105" anchor="ctr"/>
                </a:tc>
                <a:extLst>
                  <a:ext uri="{0D108BD9-81ED-4DB2-BD59-A6C34878D82A}">
                    <a16:rowId xmlns:a16="http://schemas.microsoft.com/office/drawing/2014/main" val="403299783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B270B47-A7BC-837D-81E7-011141142270}"/>
              </a:ext>
            </a:extLst>
          </p:cNvPr>
          <p:cNvSpPr txBox="1"/>
          <p:nvPr/>
        </p:nvSpPr>
        <p:spPr>
          <a:xfrm>
            <a:off x="207817" y="1752089"/>
            <a:ext cx="11022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1721 abstracts with the keywords “autism”, “autistic”, “ASD” or “</a:t>
            </a:r>
            <a:r>
              <a:rPr lang="en-GB" sz="2400" dirty="0" err="1"/>
              <a:t>asperger</a:t>
            </a:r>
            <a:r>
              <a:rPr lang="en-GB" sz="24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2600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Preparation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14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06969C-5AD8-7BE9-7512-BADA20051D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3440C1F-8BDA-96A3-E5BF-952DEC033B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8136891"/>
              </p:ext>
            </p:extLst>
          </p:nvPr>
        </p:nvGraphicFramePr>
        <p:xfrm>
          <a:off x="465824" y="1427032"/>
          <a:ext cx="10429338" cy="45251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9140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3409"/>
            <a:ext cx="11353800" cy="548819"/>
          </a:xfrm>
        </p:spPr>
        <p:txBody>
          <a:bodyPr/>
          <a:lstStyle/>
          <a:p>
            <a:r>
              <a:rPr lang="en-GB" dirty="0"/>
              <a:t>How much do you know about NLP methods?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endParaRPr lang="en-GB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157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NLP Frequency Counts - “bag of words”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9592568-A537-C34B-2130-CA509F7D76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8260989"/>
              </p:ext>
            </p:extLst>
          </p:nvPr>
        </p:nvGraphicFramePr>
        <p:xfrm>
          <a:off x="483936" y="1391652"/>
          <a:ext cx="11441364" cy="4810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3BE23AB-13A7-1B4B-0A64-29D7FBAD913F}"/>
              </a:ext>
            </a:extLst>
          </p:cNvPr>
          <p:cNvSpPr txBox="1"/>
          <p:nvPr/>
        </p:nvSpPr>
        <p:spPr>
          <a:xfrm>
            <a:off x="3881438" y="6513552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dirty="0"/>
              <a:t>* Not used in the preliminary process</a:t>
            </a:r>
          </a:p>
        </p:txBody>
      </p:sp>
    </p:spTree>
    <p:extLst>
      <p:ext uri="{BB962C8B-B14F-4D97-AF65-F5344CB8AC3E}">
        <p14:creationId xmlns:p14="http://schemas.microsoft.com/office/powerpoint/2010/main" val="2888291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Stemming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simplistic method of reducing words to a basic form</a:t>
            </a: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Collapses nouns and verbs together, as well as singular/plural, first/second/third person, future/present/past tenses, etc. </a:t>
            </a:r>
            <a:endParaRPr lang="en-GB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endParaRPr lang="en-GB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Examples:</a:t>
            </a:r>
          </a:p>
          <a:p>
            <a:pPr algn="l" rtl="0" fontAlgn="base"/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Dog, dogs, and dogged  would all reduce to “dog”</a:t>
            </a:r>
          </a:p>
          <a:p>
            <a:pPr algn="l" rtl="0" fontAlgn="base"/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Went, going, goes and go would all reduce to “go”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449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Most common words in selected abstracts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18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EE37F9E-A16A-C1B9-472A-7E1BF50AC1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E421F233-2A0C-F3D3-674E-548ED3A37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9029507"/>
              </p:ext>
            </p:extLst>
          </p:nvPr>
        </p:nvGraphicFramePr>
        <p:xfrm>
          <a:off x="1003828" y="1721509"/>
          <a:ext cx="9646013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8130">
                  <a:extLst>
                    <a:ext uri="{9D8B030D-6E8A-4147-A177-3AD203B41FA5}">
                      <a16:colId xmlns:a16="http://schemas.microsoft.com/office/drawing/2014/main" val="1307284244"/>
                    </a:ext>
                  </a:extLst>
                </a:gridCol>
                <a:gridCol w="754380">
                  <a:extLst>
                    <a:ext uri="{9D8B030D-6E8A-4147-A177-3AD203B41FA5}">
                      <a16:colId xmlns:a16="http://schemas.microsoft.com/office/drawing/2014/main" val="2404331553"/>
                    </a:ext>
                  </a:extLst>
                </a:gridCol>
                <a:gridCol w="1475105">
                  <a:extLst>
                    <a:ext uri="{9D8B030D-6E8A-4147-A177-3AD203B41FA5}">
                      <a16:colId xmlns:a16="http://schemas.microsoft.com/office/drawing/2014/main" val="1364027566"/>
                    </a:ext>
                  </a:extLst>
                </a:gridCol>
                <a:gridCol w="754380">
                  <a:extLst>
                    <a:ext uri="{9D8B030D-6E8A-4147-A177-3AD203B41FA5}">
                      <a16:colId xmlns:a16="http://schemas.microsoft.com/office/drawing/2014/main" val="3302500228"/>
                    </a:ext>
                  </a:extLst>
                </a:gridCol>
                <a:gridCol w="1748155">
                  <a:extLst>
                    <a:ext uri="{9D8B030D-6E8A-4147-A177-3AD203B41FA5}">
                      <a16:colId xmlns:a16="http://schemas.microsoft.com/office/drawing/2014/main" val="2481967892"/>
                    </a:ext>
                  </a:extLst>
                </a:gridCol>
                <a:gridCol w="754380">
                  <a:extLst>
                    <a:ext uri="{9D8B030D-6E8A-4147-A177-3AD203B41FA5}">
                      <a16:colId xmlns:a16="http://schemas.microsoft.com/office/drawing/2014/main" val="4048262334"/>
                    </a:ext>
                  </a:extLst>
                </a:gridCol>
                <a:gridCol w="1611630">
                  <a:extLst>
                    <a:ext uri="{9D8B030D-6E8A-4147-A177-3AD203B41FA5}">
                      <a16:colId xmlns:a16="http://schemas.microsoft.com/office/drawing/2014/main" val="705589623"/>
                    </a:ext>
                  </a:extLst>
                </a:gridCol>
                <a:gridCol w="999853">
                  <a:extLst>
                    <a:ext uri="{9D8B030D-6E8A-4147-A177-3AD203B41FA5}">
                      <a16:colId xmlns:a16="http://schemas.microsoft.com/office/drawing/2014/main" val="2061649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Freq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Freq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Freq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Freq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64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rtl="0" fontAlgn="base"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‘patient'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3698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‘autism'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‘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delet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analysi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079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rtl="0" fontAlgn="base"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'gene'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3593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‘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mutat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1915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'variant'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'result'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142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rtl="0" fontAlgn="base"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‘none'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3532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asd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chromosom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1439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'report'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827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rtl="0" fontAlgn="base">
                        <a:buNone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</a:rPr>
                        <a:t>‘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genet'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3161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'clinic'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hospit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'unit'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320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rtl="0" fontAlgn="base"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'de'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2462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syndrom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phenotyp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‘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famili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195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univers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2235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studi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'medic'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genom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967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disord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2233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‘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associ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'use'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'spectrum'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931477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16227CD-5CEF-4F6B-D9F2-55D3DDCFA195}"/>
              </a:ext>
            </a:extLst>
          </p:cNvPr>
          <p:cNvSpPr txBox="1"/>
          <p:nvPr/>
        </p:nvSpPr>
        <p:spPr>
          <a:xfrm>
            <a:off x="3881438" y="6513552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dirty="0"/>
              <a:t>* Some results deleted for clarity</a:t>
            </a:r>
          </a:p>
        </p:txBody>
      </p:sp>
    </p:spTree>
    <p:extLst>
      <p:ext uri="{BB962C8B-B14F-4D97-AF65-F5344CB8AC3E}">
        <p14:creationId xmlns:p14="http://schemas.microsoft.com/office/powerpoint/2010/main" val="1248214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Keyword frequency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19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EE37F9E-A16A-C1B9-472A-7E1BF50AC1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E421F233-2A0C-F3D3-674E-548ED3A37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516645"/>
              </p:ext>
            </p:extLst>
          </p:nvPr>
        </p:nvGraphicFramePr>
        <p:xfrm>
          <a:off x="4019748" y="1721509"/>
          <a:ext cx="230251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8130">
                  <a:extLst>
                    <a:ext uri="{9D8B030D-6E8A-4147-A177-3AD203B41FA5}">
                      <a16:colId xmlns:a16="http://schemas.microsoft.com/office/drawing/2014/main" val="1307284244"/>
                    </a:ext>
                  </a:extLst>
                </a:gridCol>
                <a:gridCol w="754380">
                  <a:extLst>
                    <a:ext uri="{9D8B030D-6E8A-4147-A177-3AD203B41FA5}">
                      <a16:colId xmlns:a16="http://schemas.microsoft.com/office/drawing/2014/main" val="24043315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Freq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64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rtl="0" fontAlgn="base"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‘autism'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079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rtl="0" fontAlgn="base"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asd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1744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142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rtl="0" fontAlgn="base">
                        <a:buNone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‘autist'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827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rtl="0" fontAlgn="base">
                        <a:buNone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</a:rPr>
                        <a:t>‘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asperger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32035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16227CD-5CEF-4F6B-D9F2-55D3DDCFA195}"/>
              </a:ext>
            </a:extLst>
          </p:cNvPr>
          <p:cNvSpPr txBox="1"/>
          <p:nvPr/>
        </p:nvSpPr>
        <p:spPr>
          <a:xfrm>
            <a:off x="3881438" y="6513552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dirty="0"/>
              <a:t>* Some results deleted for clarity</a:t>
            </a:r>
          </a:p>
        </p:txBody>
      </p:sp>
    </p:spTree>
    <p:extLst>
      <p:ext uri="{BB962C8B-B14F-4D97-AF65-F5344CB8AC3E}">
        <p14:creationId xmlns:p14="http://schemas.microsoft.com/office/powerpoint/2010/main" val="2475637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 anchor="ctr">
            <a:normAutofit/>
          </a:bodyPr>
          <a:lstStyle/>
          <a:p>
            <a:r>
              <a:rPr lang="en-GB" sz="3300" dirty="0"/>
              <a:t>Who we are: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199" y="1459478"/>
            <a:ext cx="3875117" cy="16827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Professor Ramona Moldovan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University of Manchester, UK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Babeș-Bolyai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University, Romania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Ramona.Moldovan@mft.nhs.uk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rtl="0" fontAlgn="base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16687C5-7511-7743-B429-3BDBE272F28B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1FD77E01-E7EF-C6CE-0787-A7AA57ADC925}"/>
              </a:ext>
            </a:extLst>
          </p:cNvPr>
          <p:cNvSpPr txBox="1">
            <a:spLocks/>
          </p:cNvSpPr>
          <p:nvPr/>
        </p:nvSpPr>
        <p:spPr>
          <a:xfrm>
            <a:off x="5745479" y="1459478"/>
            <a:ext cx="3875117" cy="19695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900" b="1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Dr.</a:t>
            </a:r>
            <a:r>
              <a:rPr lang="en-GB" sz="1900" b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Julia Kasmire</a:t>
            </a:r>
            <a:endParaRPr lang="en-GB" sz="19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Cathie Marsh Institute University of Manchester, UK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UK Data Service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hlinkClick r:id="rId4"/>
              </a:rPr>
              <a:t>J.Kasmire@manchester.ac.uk</a:t>
            </a:r>
            <a:endParaRPr lang="en-GB" sz="18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GB" sz="1800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@JKasmireComplex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fontAlgn="base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0A06D4E1-9D47-0853-7F3E-D63E2CA7EA4B}"/>
              </a:ext>
            </a:extLst>
          </p:cNvPr>
          <p:cNvSpPr txBox="1">
            <a:spLocks/>
          </p:cNvSpPr>
          <p:nvPr/>
        </p:nvSpPr>
        <p:spPr>
          <a:xfrm>
            <a:off x="3584170" y="4051308"/>
            <a:ext cx="3875117" cy="1682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Andrada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Ciucă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Babeș-Bolyai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University, Romania</a:t>
            </a:r>
          </a:p>
          <a:p>
            <a:r>
              <a:rPr lang="en-GB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5"/>
              </a:rPr>
              <a:t>andradaciuca@psychology.ro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 fontAlgn="base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24580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NLP Examine Context - “pattern extraction”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20</a:t>
            </a:fld>
            <a:endParaRPr lang="en-US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9592568-A537-C34B-2130-CA509F7D76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4286727"/>
              </p:ext>
            </p:extLst>
          </p:nvPr>
        </p:nvGraphicFramePr>
        <p:xfrm>
          <a:off x="483935" y="1391652"/>
          <a:ext cx="11641389" cy="4810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3BE23AB-13A7-1B4B-0A64-29D7FBAD913F}"/>
              </a:ext>
            </a:extLst>
          </p:cNvPr>
          <p:cNvSpPr txBox="1"/>
          <p:nvPr/>
        </p:nvSpPr>
        <p:spPr>
          <a:xfrm>
            <a:off x="3881438" y="6513552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dirty="0"/>
              <a:t>* Not used in the preliminary process</a:t>
            </a:r>
          </a:p>
        </p:txBody>
      </p:sp>
    </p:spTree>
    <p:extLst>
      <p:ext uri="{BB962C8B-B14F-4D97-AF65-F5344CB8AC3E}">
        <p14:creationId xmlns:p14="http://schemas.microsoft.com/office/powerpoint/2010/main" val="3144786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“Noun with” / person-first pattern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pattern = [{"POS": "NOUN"},</a:t>
            </a: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{“LOWER": “with"}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{"TEXT": {"REGEX": “[Au]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utism</a:t>
            </a:r>
            <a:r>
              <a:rPr lang="en-GB" b="0" i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“ 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or “[Aa]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sperger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” or “ASD”}}]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9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“Noun with”/person-first examples, counts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Person with auti</a:t>
            </a: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sm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Child with very small shoes</a:t>
            </a: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Households with environmentally responsible insulation</a:t>
            </a:r>
          </a:p>
          <a:p>
            <a:pPr marL="0" indent="0" algn="l" rtl="0" fontAlgn="base">
              <a:buNone/>
            </a:pPr>
            <a:endParaRPr lang="en-GB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This dataset produced:</a:t>
            </a:r>
          </a:p>
          <a:p>
            <a:pPr fontAlgn="base"/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358 results </a:t>
            </a:r>
          </a:p>
          <a:p>
            <a:pPr fontAlgn="base"/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78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results after duplicates removed</a:t>
            </a:r>
          </a:p>
          <a:p>
            <a:pPr marL="0" indent="0" algn="l" rtl="0" fontAlgn="base">
              <a:buNone/>
            </a:pPr>
            <a:endParaRPr lang="en-GB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22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8738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Noun with ASD/Asperger/autism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23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6B20A7-D548-3C82-325F-44DF38AEC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D60204-2494-692F-3FF5-06D445614A6A}"/>
              </a:ext>
            </a:extLst>
          </p:cNvPr>
          <p:cNvSpPr txBox="1"/>
          <p:nvPr/>
        </p:nvSpPr>
        <p:spPr>
          <a:xfrm>
            <a:off x="838200" y="1378306"/>
            <a:ext cx="501050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adolescents with </a:t>
            </a:r>
            <a:r>
              <a:rPr lang="en-GB" dirty="0" err="1"/>
              <a:t>asd</a:t>
            </a:r>
            <a:endParaRPr lang="en-GB" dirty="0"/>
          </a:p>
          <a:p>
            <a:r>
              <a:rPr lang="en-GB" dirty="0"/>
              <a:t>allele with autism</a:t>
            </a:r>
          </a:p>
          <a:p>
            <a:r>
              <a:rPr lang="en-GB" dirty="0"/>
              <a:t>association with 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dirty="0"/>
              <a:t>boy(s) with (</a:t>
            </a:r>
            <a:r>
              <a:rPr lang="en-GB" dirty="0" err="1"/>
              <a:t>ideopathic</a:t>
            </a:r>
            <a:r>
              <a:rPr lang="en-GB" dirty="0"/>
              <a:t>) 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dirty="0"/>
              <a:t>brother(s) with 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dirty="0"/>
              <a:t>cases with autism</a:t>
            </a:r>
          </a:p>
          <a:p>
            <a:r>
              <a:rPr lang="en-GB" dirty="0"/>
              <a:t>child(ren) with (</a:t>
            </a:r>
            <a:r>
              <a:rPr lang="en-GB" dirty="0" err="1"/>
              <a:t>ideopathic</a:t>
            </a:r>
            <a:r>
              <a:rPr lang="en-GB" dirty="0"/>
              <a:t>/simplex/syndromic) </a:t>
            </a:r>
          </a:p>
          <a:p>
            <a:r>
              <a:rPr lang="en-GB" dirty="0"/>
              <a:t>			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dirty="0"/>
              <a:t>cohort with autism</a:t>
            </a:r>
          </a:p>
          <a:p>
            <a:r>
              <a:rPr lang="en-GB" dirty="0"/>
              <a:t>cousin with </a:t>
            </a:r>
            <a:r>
              <a:rPr lang="en-GB" dirty="0" err="1"/>
              <a:t>asd</a:t>
            </a:r>
            <a:r>
              <a:rPr lang="en-GB" dirty="0"/>
              <a:t>/</a:t>
            </a:r>
            <a:r>
              <a:rPr lang="en-GB" dirty="0" err="1"/>
              <a:t>asperger</a:t>
            </a:r>
            <a:endParaRPr lang="en-GB" dirty="0"/>
          </a:p>
          <a:p>
            <a:r>
              <a:rPr lang="en-GB" dirty="0"/>
              <a:t>deletion with autism</a:t>
            </a:r>
          </a:p>
          <a:p>
            <a:r>
              <a:rPr lang="en-GB" dirty="0"/>
              <a:t>disability with </a:t>
            </a:r>
            <a:r>
              <a:rPr lang="en-GB" dirty="0" err="1"/>
              <a:t>asd</a:t>
            </a:r>
            <a:endParaRPr lang="en-GB" dirty="0"/>
          </a:p>
          <a:p>
            <a:r>
              <a:rPr lang="en-GB" dirty="0"/>
              <a:t>disorder with autism</a:t>
            </a:r>
          </a:p>
          <a:p>
            <a:r>
              <a:rPr lang="en-GB" dirty="0"/>
              <a:t>duals with 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dirty="0"/>
              <a:t>efficiency with autism</a:t>
            </a:r>
          </a:p>
          <a:p>
            <a:r>
              <a:rPr lang="en-GB" dirty="0"/>
              <a:t>epilepsy with </a:t>
            </a:r>
            <a:r>
              <a:rPr lang="en-GB" dirty="0" err="1"/>
              <a:t>orwithout</a:t>
            </a:r>
            <a:r>
              <a:rPr lang="en-GB" dirty="0"/>
              <a:t> autism</a:t>
            </a:r>
          </a:p>
          <a:p>
            <a:r>
              <a:rPr lang="en-GB" dirty="0"/>
              <a:t>families with 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dirty="0"/>
              <a:t>female with autism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FAC9F8-6402-AA43-5A99-1F4CA593B268}"/>
              </a:ext>
            </a:extLst>
          </p:cNvPr>
          <p:cNvSpPr txBox="1"/>
          <p:nvPr/>
        </p:nvSpPr>
        <p:spPr>
          <a:xfrm>
            <a:off x="5703943" y="1278037"/>
            <a:ext cx="610154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genes with autism</a:t>
            </a:r>
          </a:p>
          <a:p>
            <a:r>
              <a:rPr lang="en-GB" dirty="0"/>
              <a:t>girl with (severe) autism</a:t>
            </a:r>
          </a:p>
          <a:p>
            <a:r>
              <a:rPr lang="en-GB" dirty="0"/>
              <a:t>individual(s) with (syndromic) 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dirty="0"/>
              <a:t>inositol with autism</a:t>
            </a:r>
          </a:p>
          <a:p>
            <a:r>
              <a:rPr lang="en-GB" dirty="0"/>
              <a:t>male with autism</a:t>
            </a:r>
          </a:p>
          <a:p>
            <a:r>
              <a:rPr lang="en-GB" dirty="0"/>
              <a:t>overlap with autism</a:t>
            </a:r>
          </a:p>
          <a:p>
            <a:r>
              <a:rPr lang="en-GB" dirty="0"/>
              <a:t>pathway with autism</a:t>
            </a:r>
          </a:p>
          <a:p>
            <a:r>
              <a:rPr lang="en-GB" dirty="0"/>
              <a:t>patient(s) with (</a:t>
            </a:r>
            <a:r>
              <a:rPr lang="en-GB" dirty="0" err="1"/>
              <a:t>ideopathic</a:t>
            </a:r>
            <a:r>
              <a:rPr lang="en-GB" dirty="0"/>
              <a:t>/regressive/syndromic/non-		syndromic/isolated) </a:t>
            </a:r>
            <a:r>
              <a:rPr lang="en-GB" dirty="0" err="1"/>
              <a:t>asd</a:t>
            </a:r>
            <a:r>
              <a:rPr lang="en-GB" dirty="0"/>
              <a:t>/</a:t>
            </a:r>
            <a:r>
              <a:rPr lang="en-GB" dirty="0" err="1"/>
              <a:t>asperger</a:t>
            </a:r>
            <a:r>
              <a:rPr lang="en-GB" dirty="0"/>
              <a:t>/autism</a:t>
            </a:r>
          </a:p>
          <a:p>
            <a:r>
              <a:rPr lang="en-GB" dirty="0"/>
              <a:t>people with 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dirty="0"/>
              <a:t>proband(s) with </a:t>
            </a:r>
            <a:r>
              <a:rPr lang="en-GB" dirty="0" err="1"/>
              <a:t>asd</a:t>
            </a:r>
            <a:endParaRPr lang="en-GB" dirty="0"/>
          </a:p>
          <a:p>
            <a:r>
              <a:rPr lang="en-GB" dirty="0"/>
              <a:t>risk with autism</a:t>
            </a:r>
          </a:p>
          <a:p>
            <a:r>
              <a:rPr lang="en-GB" dirty="0"/>
              <a:t>siblings with 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dirty="0"/>
              <a:t>subject(s) with 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dirty="0"/>
              <a:t>syndrome with autism</a:t>
            </a:r>
          </a:p>
          <a:p>
            <a:r>
              <a:rPr lang="en-GB" dirty="0"/>
              <a:t>testing with diagnosed </a:t>
            </a:r>
            <a:r>
              <a:rPr lang="en-GB" dirty="0" err="1"/>
              <a:t>asd</a:t>
            </a:r>
            <a:endParaRPr lang="en-GB" dirty="0"/>
          </a:p>
          <a:p>
            <a:r>
              <a:rPr lang="en-GB" dirty="0"/>
              <a:t>trios with </a:t>
            </a:r>
            <a:r>
              <a:rPr lang="en-GB" dirty="0" err="1"/>
              <a:t>asd</a:t>
            </a:r>
            <a:endParaRPr lang="en-GB" dirty="0"/>
          </a:p>
          <a:p>
            <a:r>
              <a:rPr lang="en-GB" dirty="0"/>
              <a:t>twins with autism</a:t>
            </a:r>
          </a:p>
        </p:txBody>
      </p:sp>
    </p:spTree>
    <p:extLst>
      <p:ext uri="{BB962C8B-B14F-4D97-AF65-F5344CB8AC3E}">
        <p14:creationId xmlns:p14="http://schemas.microsoft.com/office/powerpoint/2010/main" val="40405000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Focus on </a:t>
            </a:r>
            <a:r>
              <a:rPr lang="en-GB" b="1" dirty="0"/>
              <a:t>people</a:t>
            </a:r>
            <a:r>
              <a:rPr lang="en-GB" dirty="0"/>
              <a:t> with ASD/Asperger/autism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24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6B20A7-D548-3C82-325F-44DF38AEC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D60204-2494-692F-3FF5-06D445614A6A}"/>
              </a:ext>
            </a:extLst>
          </p:cNvPr>
          <p:cNvSpPr txBox="1"/>
          <p:nvPr/>
        </p:nvSpPr>
        <p:spPr>
          <a:xfrm>
            <a:off x="838200" y="1378306"/>
            <a:ext cx="5371407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adolescents with </a:t>
            </a:r>
            <a:r>
              <a:rPr lang="en-GB" b="1" dirty="0" err="1"/>
              <a:t>asd</a:t>
            </a:r>
            <a:endParaRPr lang="en-GB" b="1" dirty="0"/>
          </a:p>
          <a:p>
            <a:r>
              <a:rPr lang="en-GB" dirty="0"/>
              <a:t>allele with autism</a:t>
            </a:r>
          </a:p>
          <a:p>
            <a:r>
              <a:rPr lang="en-GB" dirty="0"/>
              <a:t>association with 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b="1" dirty="0"/>
              <a:t>boy(s) with (</a:t>
            </a:r>
            <a:r>
              <a:rPr lang="en-GB" b="1" dirty="0" err="1"/>
              <a:t>ideopathic</a:t>
            </a:r>
            <a:r>
              <a:rPr lang="en-GB" b="1" dirty="0"/>
              <a:t>) </a:t>
            </a:r>
            <a:r>
              <a:rPr lang="en-GB" b="1" dirty="0" err="1"/>
              <a:t>asd</a:t>
            </a:r>
            <a:r>
              <a:rPr lang="en-GB" b="1" dirty="0"/>
              <a:t>/autism</a:t>
            </a:r>
          </a:p>
          <a:p>
            <a:r>
              <a:rPr lang="en-GB" b="1" dirty="0"/>
              <a:t>brother(s) with </a:t>
            </a:r>
            <a:r>
              <a:rPr lang="en-GB" b="1" dirty="0" err="1"/>
              <a:t>asd</a:t>
            </a:r>
            <a:r>
              <a:rPr lang="en-GB" b="1" dirty="0"/>
              <a:t>/autism</a:t>
            </a:r>
          </a:p>
          <a:p>
            <a:r>
              <a:rPr lang="en-GB" i="1" dirty="0"/>
              <a:t>cases with autism</a:t>
            </a:r>
          </a:p>
          <a:p>
            <a:r>
              <a:rPr lang="en-GB" b="1" dirty="0"/>
              <a:t>child(ren) with (</a:t>
            </a:r>
            <a:r>
              <a:rPr lang="en-GB" b="1" dirty="0" err="1"/>
              <a:t>ideopathic</a:t>
            </a:r>
            <a:r>
              <a:rPr lang="en-GB" b="1" dirty="0"/>
              <a:t>/simplex/syndromic) </a:t>
            </a:r>
          </a:p>
          <a:p>
            <a:r>
              <a:rPr lang="en-GB" b="1" dirty="0"/>
              <a:t>			</a:t>
            </a:r>
            <a:r>
              <a:rPr lang="en-GB" b="1" dirty="0" err="1"/>
              <a:t>asd</a:t>
            </a:r>
            <a:r>
              <a:rPr lang="en-GB" b="1" dirty="0"/>
              <a:t>/autism</a:t>
            </a:r>
          </a:p>
          <a:p>
            <a:r>
              <a:rPr lang="en-GB" i="1" dirty="0"/>
              <a:t>cohort with autism</a:t>
            </a:r>
          </a:p>
          <a:p>
            <a:r>
              <a:rPr lang="en-GB" b="1" dirty="0"/>
              <a:t>cousin with </a:t>
            </a:r>
            <a:r>
              <a:rPr lang="en-GB" b="1" dirty="0" err="1"/>
              <a:t>asd</a:t>
            </a:r>
            <a:r>
              <a:rPr lang="en-GB" b="1" dirty="0"/>
              <a:t>/</a:t>
            </a:r>
            <a:r>
              <a:rPr lang="en-GB" b="1" dirty="0" err="1"/>
              <a:t>asperger</a:t>
            </a:r>
            <a:endParaRPr lang="en-GB" b="1" dirty="0"/>
          </a:p>
          <a:p>
            <a:r>
              <a:rPr lang="en-GB" dirty="0"/>
              <a:t>deletion with autism</a:t>
            </a:r>
          </a:p>
          <a:p>
            <a:r>
              <a:rPr lang="en-GB" dirty="0"/>
              <a:t>disability with </a:t>
            </a:r>
            <a:r>
              <a:rPr lang="en-GB" dirty="0" err="1"/>
              <a:t>asd</a:t>
            </a:r>
            <a:endParaRPr lang="en-GB" dirty="0"/>
          </a:p>
          <a:p>
            <a:r>
              <a:rPr lang="en-GB" dirty="0"/>
              <a:t>disorder with autism</a:t>
            </a:r>
          </a:p>
          <a:p>
            <a:r>
              <a:rPr lang="en-GB" dirty="0"/>
              <a:t>duals with </a:t>
            </a:r>
            <a:r>
              <a:rPr lang="en-GB" dirty="0" err="1"/>
              <a:t>asd</a:t>
            </a:r>
            <a:r>
              <a:rPr lang="en-GB" dirty="0"/>
              <a:t>/autism</a:t>
            </a:r>
          </a:p>
          <a:p>
            <a:r>
              <a:rPr lang="en-GB" dirty="0"/>
              <a:t>efficiency with autism</a:t>
            </a:r>
          </a:p>
          <a:p>
            <a:r>
              <a:rPr lang="en-GB" dirty="0"/>
              <a:t>epilepsy with or without autism</a:t>
            </a:r>
          </a:p>
          <a:p>
            <a:r>
              <a:rPr lang="en-GB" i="1" dirty="0"/>
              <a:t>families with </a:t>
            </a:r>
            <a:r>
              <a:rPr lang="en-GB" i="1" dirty="0" err="1"/>
              <a:t>asd</a:t>
            </a:r>
            <a:r>
              <a:rPr lang="en-GB" i="1" dirty="0"/>
              <a:t>/autism</a:t>
            </a:r>
          </a:p>
          <a:p>
            <a:r>
              <a:rPr lang="en-GB" b="1" dirty="0"/>
              <a:t>female with autism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FAC9F8-6402-AA43-5A99-1F4CA593B268}"/>
              </a:ext>
            </a:extLst>
          </p:cNvPr>
          <p:cNvSpPr txBox="1"/>
          <p:nvPr/>
        </p:nvSpPr>
        <p:spPr>
          <a:xfrm>
            <a:off x="6284421" y="1278037"/>
            <a:ext cx="571084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genes with autism</a:t>
            </a:r>
          </a:p>
          <a:p>
            <a:r>
              <a:rPr lang="en-GB" b="1" dirty="0"/>
              <a:t>girl with (severe) autism</a:t>
            </a:r>
          </a:p>
          <a:p>
            <a:r>
              <a:rPr lang="en-GB" b="1" dirty="0"/>
              <a:t>individual(s) with (syndromic) </a:t>
            </a:r>
            <a:r>
              <a:rPr lang="en-GB" b="1" dirty="0" err="1"/>
              <a:t>asd</a:t>
            </a:r>
            <a:r>
              <a:rPr lang="en-GB" b="1" dirty="0"/>
              <a:t>/autism</a:t>
            </a:r>
          </a:p>
          <a:p>
            <a:r>
              <a:rPr lang="en-GB" dirty="0"/>
              <a:t>inositol with autism</a:t>
            </a:r>
          </a:p>
          <a:p>
            <a:r>
              <a:rPr lang="en-GB" b="1" dirty="0"/>
              <a:t>male with autism</a:t>
            </a:r>
          </a:p>
          <a:p>
            <a:r>
              <a:rPr lang="en-GB" dirty="0"/>
              <a:t>overlap with autism</a:t>
            </a:r>
          </a:p>
          <a:p>
            <a:r>
              <a:rPr lang="en-GB" dirty="0"/>
              <a:t>pathway with autism</a:t>
            </a:r>
          </a:p>
          <a:p>
            <a:r>
              <a:rPr lang="en-GB" b="1" dirty="0"/>
              <a:t>patient(s) with (</a:t>
            </a:r>
            <a:r>
              <a:rPr lang="en-GB" b="1" dirty="0" err="1"/>
              <a:t>ideopathic</a:t>
            </a:r>
            <a:r>
              <a:rPr lang="en-GB" b="1" dirty="0"/>
              <a:t>/regressive/syndromic/non-		syndromic/isolated) </a:t>
            </a:r>
            <a:r>
              <a:rPr lang="en-GB" b="1" dirty="0" err="1"/>
              <a:t>asd</a:t>
            </a:r>
            <a:r>
              <a:rPr lang="en-GB" b="1" dirty="0"/>
              <a:t>/</a:t>
            </a:r>
            <a:r>
              <a:rPr lang="en-GB" b="1" dirty="0" err="1"/>
              <a:t>asperger</a:t>
            </a:r>
            <a:r>
              <a:rPr lang="en-GB" b="1" dirty="0"/>
              <a:t>/autism</a:t>
            </a:r>
          </a:p>
          <a:p>
            <a:r>
              <a:rPr lang="en-GB" b="1" dirty="0"/>
              <a:t>people with </a:t>
            </a:r>
            <a:r>
              <a:rPr lang="en-GB" b="1" dirty="0" err="1"/>
              <a:t>asd</a:t>
            </a:r>
            <a:r>
              <a:rPr lang="en-GB" b="1" dirty="0"/>
              <a:t>/autism</a:t>
            </a:r>
          </a:p>
          <a:p>
            <a:r>
              <a:rPr lang="en-GB" dirty="0"/>
              <a:t>proband(s) with </a:t>
            </a:r>
            <a:r>
              <a:rPr lang="en-GB" dirty="0" err="1"/>
              <a:t>asd</a:t>
            </a:r>
            <a:endParaRPr lang="en-GB" dirty="0"/>
          </a:p>
          <a:p>
            <a:r>
              <a:rPr lang="en-GB" dirty="0"/>
              <a:t>risk with autism</a:t>
            </a:r>
          </a:p>
          <a:p>
            <a:r>
              <a:rPr lang="en-GB" b="1" dirty="0"/>
              <a:t>siblings with </a:t>
            </a:r>
            <a:r>
              <a:rPr lang="en-GB" b="1" dirty="0" err="1"/>
              <a:t>asd</a:t>
            </a:r>
            <a:r>
              <a:rPr lang="en-GB" b="1" dirty="0"/>
              <a:t>/autism</a:t>
            </a:r>
          </a:p>
          <a:p>
            <a:r>
              <a:rPr lang="en-GB" b="1" dirty="0"/>
              <a:t>subject(s) with </a:t>
            </a:r>
            <a:r>
              <a:rPr lang="en-GB" b="1" dirty="0" err="1"/>
              <a:t>asd</a:t>
            </a:r>
            <a:r>
              <a:rPr lang="en-GB" b="1" dirty="0"/>
              <a:t>/autism</a:t>
            </a:r>
          </a:p>
          <a:p>
            <a:r>
              <a:rPr lang="en-GB" dirty="0"/>
              <a:t>syndrome with autism</a:t>
            </a:r>
          </a:p>
          <a:p>
            <a:r>
              <a:rPr lang="en-GB" dirty="0"/>
              <a:t>testing with diagnosed </a:t>
            </a:r>
            <a:r>
              <a:rPr lang="en-GB" dirty="0" err="1"/>
              <a:t>asd</a:t>
            </a:r>
            <a:endParaRPr lang="en-GB" dirty="0"/>
          </a:p>
          <a:p>
            <a:r>
              <a:rPr lang="en-GB" i="1" dirty="0"/>
              <a:t>trios with </a:t>
            </a:r>
            <a:r>
              <a:rPr lang="en-GB" i="1" dirty="0" err="1"/>
              <a:t>asd</a:t>
            </a:r>
            <a:endParaRPr lang="en-GB" i="1" dirty="0"/>
          </a:p>
          <a:p>
            <a:r>
              <a:rPr lang="en-GB" b="1" dirty="0"/>
              <a:t>twins with autism</a:t>
            </a:r>
          </a:p>
        </p:txBody>
      </p:sp>
    </p:spTree>
    <p:extLst>
      <p:ext uri="{BB962C8B-B14F-4D97-AF65-F5344CB8AC3E}">
        <p14:creationId xmlns:p14="http://schemas.microsoft.com/office/powerpoint/2010/main" val="4251004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“Adjective noun” / identity-first pattern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pattern = [{"TEXT": {"REGEX": “[Au]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utistic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“ or “[Aa]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sperger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” or “ASD”}},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{'DEP':'</a:t>
            </a:r>
            <a:r>
              <a:rPr lang="en-GB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amod</a:t>
            </a: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', 'OP':"?"},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           {"POS": "NOUN"}]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25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4213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“Adjective noun”/identity-first examples, counts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These autistic people</a:t>
            </a: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Extremely well shod people</a:t>
            </a:r>
          </a:p>
          <a:p>
            <a:pPr marL="0" indent="0" algn="l" rtl="0" fontAlgn="base">
              <a:buNone/>
            </a:pPr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 surprisingly </a:t>
            </a: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energy-efficient household</a:t>
            </a:r>
          </a:p>
          <a:p>
            <a:pPr marL="0" indent="0" algn="l" rtl="0" fontAlgn="base">
              <a:buNone/>
            </a:pPr>
            <a:endParaRPr lang="en-GB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0" indent="0" algn="l" rtl="0" fontAlgn="base">
              <a:buNone/>
            </a:pPr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This dataset produced:</a:t>
            </a:r>
          </a:p>
          <a:p>
            <a:pPr fontAlgn="base"/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840 results </a:t>
            </a:r>
          </a:p>
          <a:p>
            <a:pPr fontAlgn="base"/>
            <a:r>
              <a:rPr lang="en-GB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144 results after duplicates removed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79829F-4324-0716-899D-854F89D50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668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ASD/Asperger/autistic Noun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6B20A7-D548-3C82-325F-44DF38AEC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27941C-386F-E865-7F1D-F14EF758599C}"/>
              </a:ext>
            </a:extLst>
          </p:cNvPr>
          <p:cNvSpPr txBox="1"/>
          <p:nvPr/>
        </p:nvSpPr>
        <p:spPr>
          <a:xfrm>
            <a:off x="8725592" y="1136067"/>
            <a:ext cx="323365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results</a:t>
            </a:r>
          </a:p>
          <a:p>
            <a:r>
              <a:rPr lang="en-GB" dirty="0"/>
              <a:t>risk</a:t>
            </a:r>
          </a:p>
          <a:p>
            <a:r>
              <a:rPr lang="en-GB" dirty="0"/>
              <a:t>sample(s)</a:t>
            </a:r>
          </a:p>
          <a:p>
            <a:r>
              <a:rPr lang="en-GB" dirty="0"/>
              <a:t>secundum</a:t>
            </a:r>
          </a:p>
          <a:p>
            <a:r>
              <a:rPr lang="en-GB" dirty="0"/>
              <a:t>sleep</a:t>
            </a:r>
          </a:p>
          <a:p>
            <a:r>
              <a:rPr lang="en-GB" dirty="0"/>
              <a:t>small genomic deletions</a:t>
            </a:r>
          </a:p>
          <a:p>
            <a:r>
              <a:rPr lang="en-GB" dirty="0"/>
              <a:t>sons</a:t>
            </a:r>
          </a:p>
          <a:p>
            <a:r>
              <a:rPr lang="en-GB" dirty="0"/>
              <a:t>spectral disorders / spectrum</a:t>
            </a:r>
          </a:p>
          <a:p>
            <a:r>
              <a:rPr lang="en-GB" dirty="0"/>
              <a:t>strategy</a:t>
            </a:r>
          </a:p>
          <a:p>
            <a:r>
              <a:rPr lang="en-GB" dirty="0"/>
              <a:t>subject(s)</a:t>
            </a:r>
          </a:p>
          <a:p>
            <a:r>
              <a:rPr lang="en-GB" dirty="0"/>
              <a:t>susceptibility</a:t>
            </a:r>
          </a:p>
          <a:p>
            <a:r>
              <a:rPr lang="en-GB" dirty="0"/>
              <a:t>symptom(s)</a:t>
            </a:r>
          </a:p>
          <a:p>
            <a:r>
              <a:rPr lang="en-GB" dirty="0"/>
              <a:t>syndrome(s)</a:t>
            </a:r>
          </a:p>
          <a:p>
            <a:r>
              <a:rPr lang="en-GB" dirty="0"/>
              <a:t>technique</a:t>
            </a:r>
          </a:p>
          <a:p>
            <a:r>
              <a:rPr lang="en-GB" dirty="0" err="1"/>
              <a:t>theadrenal</a:t>
            </a:r>
            <a:r>
              <a:rPr lang="en-GB" dirty="0"/>
              <a:t> cortex</a:t>
            </a:r>
          </a:p>
          <a:p>
            <a:r>
              <a:rPr lang="en-GB" dirty="0"/>
              <a:t>trait(s)</a:t>
            </a:r>
          </a:p>
          <a:p>
            <a:r>
              <a:rPr lang="en-GB" dirty="0"/>
              <a:t>unrelated patients</a:t>
            </a:r>
          </a:p>
          <a:p>
            <a:r>
              <a:rPr lang="en-GB" dirty="0"/>
              <a:t>valve</a:t>
            </a:r>
          </a:p>
          <a:p>
            <a:r>
              <a:rPr lang="en-GB" dirty="0"/>
              <a:t>variants</a:t>
            </a:r>
          </a:p>
          <a:p>
            <a:r>
              <a:rPr lang="en-GB" dirty="0" err="1"/>
              <a:t>variome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7E77413-5C77-476F-BA3C-B04A83F83185}"/>
              </a:ext>
            </a:extLst>
          </p:cNvPr>
          <p:cNvSpPr txBox="1"/>
          <p:nvPr/>
        </p:nvSpPr>
        <p:spPr>
          <a:xfrm>
            <a:off x="216131" y="1136065"/>
            <a:ext cx="252706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/>
              <a:t>asperger</a:t>
            </a:r>
            <a:r>
              <a:rPr lang="en-GB" dirty="0"/>
              <a:t> autism</a:t>
            </a:r>
          </a:p>
          <a:p>
            <a:r>
              <a:rPr lang="en-GB" dirty="0"/>
              <a:t>(related) gene(s)</a:t>
            </a:r>
          </a:p>
          <a:p>
            <a:r>
              <a:rPr lang="en-GB" dirty="0"/>
              <a:t>autosomal dominant disorder</a:t>
            </a:r>
          </a:p>
          <a:p>
            <a:r>
              <a:rPr lang="en-GB" dirty="0" err="1"/>
              <a:t>basque</a:t>
            </a:r>
            <a:r>
              <a:rPr lang="en-GB" dirty="0"/>
              <a:t> sample</a:t>
            </a:r>
          </a:p>
          <a:p>
            <a:r>
              <a:rPr lang="en-GB" dirty="0" err="1"/>
              <a:t>behavior</a:t>
            </a:r>
            <a:r>
              <a:rPr lang="en-GB" dirty="0"/>
              <a:t>(s)</a:t>
            </a:r>
          </a:p>
          <a:p>
            <a:r>
              <a:rPr lang="en-GB" dirty="0"/>
              <a:t>boy/girl</a:t>
            </a:r>
          </a:p>
          <a:p>
            <a:r>
              <a:rPr lang="en-GB" dirty="0"/>
              <a:t>brain(s)</a:t>
            </a:r>
          </a:p>
          <a:p>
            <a:r>
              <a:rPr lang="en-GB" dirty="0"/>
              <a:t>brother</a:t>
            </a:r>
          </a:p>
          <a:p>
            <a:r>
              <a:rPr lang="en-GB" dirty="0"/>
              <a:t>candidate</a:t>
            </a:r>
          </a:p>
          <a:p>
            <a:r>
              <a:rPr lang="en-GB" dirty="0"/>
              <a:t>case(s)</a:t>
            </a:r>
          </a:p>
          <a:p>
            <a:r>
              <a:rPr lang="en-GB" dirty="0"/>
              <a:t>causing</a:t>
            </a:r>
          </a:p>
          <a:p>
            <a:r>
              <a:rPr lang="en-GB" dirty="0" err="1"/>
              <a:t>cggs</a:t>
            </a:r>
            <a:endParaRPr lang="en-GB" dirty="0"/>
          </a:p>
          <a:p>
            <a:r>
              <a:rPr lang="en-GB" dirty="0"/>
              <a:t>child(ren)</a:t>
            </a:r>
          </a:p>
          <a:p>
            <a:r>
              <a:rPr lang="en-GB" dirty="0"/>
              <a:t>cohort(s)</a:t>
            </a:r>
          </a:p>
          <a:p>
            <a:r>
              <a:rPr lang="en-GB" dirty="0"/>
              <a:t>communication</a:t>
            </a:r>
          </a:p>
          <a:p>
            <a:r>
              <a:rPr lang="en-GB" dirty="0"/>
              <a:t>comorbidity</a:t>
            </a:r>
          </a:p>
          <a:p>
            <a:r>
              <a:rPr lang="en-GB" dirty="0"/>
              <a:t>conditions</a:t>
            </a:r>
          </a:p>
          <a:p>
            <a:r>
              <a:rPr lang="en-GB" dirty="0"/>
              <a:t>dataset(s)</a:t>
            </a:r>
          </a:p>
          <a:p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4AE8BB-974B-7DF2-F3B4-4EF8F72261F5}"/>
              </a:ext>
            </a:extLst>
          </p:cNvPr>
          <p:cNvSpPr txBox="1"/>
          <p:nvPr/>
        </p:nvSpPr>
        <p:spPr>
          <a:xfrm>
            <a:off x="6189954" y="1136066"/>
            <a:ext cx="212567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introduction</a:t>
            </a:r>
          </a:p>
          <a:p>
            <a:r>
              <a:rPr lang="en-GB" dirty="0"/>
              <a:t>male</a:t>
            </a:r>
          </a:p>
          <a:p>
            <a:r>
              <a:rPr lang="en-GB" dirty="0"/>
              <a:t>microcephaly</a:t>
            </a:r>
          </a:p>
          <a:p>
            <a:r>
              <a:rPr lang="en-GB" dirty="0"/>
              <a:t>multigenic panel</a:t>
            </a:r>
          </a:p>
          <a:p>
            <a:r>
              <a:rPr lang="en-GB" dirty="0"/>
              <a:t>multiplex</a:t>
            </a:r>
          </a:p>
          <a:p>
            <a:r>
              <a:rPr lang="en-GB" dirty="0"/>
              <a:t>ostium</a:t>
            </a:r>
          </a:p>
          <a:p>
            <a:r>
              <a:rPr lang="en-GB" dirty="0"/>
              <a:t>panel(s)</a:t>
            </a:r>
          </a:p>
          <a:p>
            <a:r>
              <a:rPr lang="en-GB" dirty="0"/>
              <a:t>passivity</a:t>
            </a:r>
          </a:p>
          <a:p>
            <a:r>
              <a:rPr lang="en-GB" dirty="0"/>
              <a:t>pathogenesis</a:t>
            </a:r>
          </a:p>
          <a:p>
            <a:r>
              <a:rPr lang="en-GB" dirty="0"/>
              <a:t>pathology</a:t>
            </a:r>
          </a:p>
          <a:p>
            <a:r>
              <a:rPr lang="en-GB" dirty="0"/>
              <a:t>patient(s)</a:t>
            </a:r>
          </a:p>
          <a:p>
            <a:r>
              <a:rPr lang="en-GB" dirty="0"/>
              <a:t>patients</a:t>
            </a:r>
          </a:p>
          <a:p>
            <a:r>
              <a:rPr lang="en-GB" dirty="0" err="1"/>
              <a:t>pheno</a:t>
            </a:r>
            <a:r>
              <a:rPr lang="en-GB" dirty="0"/>
              <a:t> pathways</a:t>
            </a:r>
          </a:p>
          <a:p>
            <a:r>
              <a:rPr lang="en-GB" dirty="0"/>
              <a:t>phenotype(s)</a:t>
            </a:r>
          </a:p>
          <a:p>
            <a:r>
              <a:rPr lang="en-GB" dirty="0"/>
              <a:t>population(s)</a:t>
            </a:r>
          </a:p>
          <a:p>
            <a:r>
              <a:rPr lang="en-GB" dirty="0"/>
              <a:t>presentations</a:t>
            </a:r>
          </a:p>
          <a:p>
            <a:r>
              <a:rPr lang="en-GB" dirty="0"/>
              <a:t>probands</a:t>
            </a:r>
          </a:p>
          <a:p>
            <a:r>
              <a:rPr lang="en-GB" dirty="0"/>
              <a:t>pulmonary</a:t>
            </a:r>
          </a:p>
          <a:p>
            <a:r>
              <a:rPr lang="en-GB" dirty="0"/>
              <a:t>quartets</a:t>
            </a:r>
          </a:p>
          <a:p>
            <a:r>
              <a:rPr lang="en-GB" dirty="0"/>
              <a:t>regression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452984-76C2-5BFF-6FEF-E1E5C053FB53}"/>
              </a:ext>
            </a:extLst>
          </p:cNvPr>
          <p:cNvSpPr txBox="1"/>
          <p:nvPr/>
        </p:nvSpPr>
        <p:spPr>
          <a:xfrm>
            <a:off x="3153166" y="1136065"/>
            <a:ext cx="262682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diagnosis </a:t>
            </a:r>
          </a:p>
          <a:p>
            <a:r>
              <a:rPr lang="en-GB" dirty="0"/>
              <a:t>disease</a:t>
            </a:r>
          </a:p>
          <a:p>
            <a:r>
              <a:rPr lang="en-GB" dirty="0"/>
              <a:t>disorder(s)</a:t>
            </a:r>
          </a:p>
          <a:p>
            <a:r>
              <a:rPr lang="en-GB" dirty="0"/>
              <a:t>disturbed function</a:t>
            </a:r>
          </a:p>
          <a:p>
            <a:r>
              <a:rPr lang="en-GB" dirty="0"/>
              <a:t>ethnic populations</a:t>
            </a:r>
          </a:p>
          <a:p>
            <a:r>
              <a:rPr lang="en-GB" dirty="0" err="1"/>
              <a:t>etiology</a:t>
            </a:r>
            <a:endParaRPr lang="en-GB" dirty="0"/>
          </a:p>
          <a:p>
            <a:r>
              <a:rPr lang="en-GB" dirty="0"/>
              <a:t>families</a:t>
            </a:r>
          </a:p>
          <a:p>
            <a:r>
              <a:rPr lang="en-GB" dirty="0"/>
              <a:t>features</a:t>
            </a:r>
          </a:p>
          <a:p>
            <a:r>
              <a:rPr lang="en-GB" dirty="0"/>
              <a:t>forms</a:t>
            </a:r>
          </a:p>
          <a:p>
            <a:r>
              <a:rPr lang="en-GB" dirty="0"/>
              <a:t>functional studies</a:t>
            </a:r>
          </a:p>
          <a:p>
            <a:r>
              <a:rPr lang="en-GB" dirty="0"/>
              <a:t>genetic variants</a:t>
            </a:r>
          </a:p>
          <a:p>
            <a:r>
              <a:rPr lang="en-GB" dirty="0"/>
              <a:t>genetics</a:t>
            </a:r>
          </a:p>
          <a:p>
            <a:r>
              <a:rPr lang="en-GB" dirty="0"/>
              <a:t>germline</a:t>
            </a:r>
          </a:p>
          <a:p>
            <a:r>
              <a:rPr lang="en-GB" dirty="0"/>
              <a:t>group(s)</a:t>
            </a:r>
          </a:p>
          <a:p>
            <a:r>
              <a:rPr lang="en-GB" dirty="0"/>
              <a:t>heritability</a:t>
            </a:r>
          </a:p>
          <a:p>
            <a:r>
              <a:rPr lang="en-GB" dirty="0"/>
              <a:t>heterogeneity</a:t>
            </a:r>
          </a:p>
          <a:p>
            <a:r>
              <a:rPr lang="en-GB" dirty="0"/>
              <a:t>higher load</a:t>
            </a:r>
          </a:p>
          <a:p>
            <a:r>
              <a:rPr lang="en-GB" dirty="0"/>
              <a:t>image</a:t>
            </a:r>
          </a:p>
          <a:p>
            <a:r>
              <a:rPr lang="en-GB" dirty="0"/>
              <a:t>individual(s) results</a:t>
            </a:r>
          </a:p>
          <a:p>
            <a:r>
              <a:rPr lang="en-GB" dirty="0"/>
              <a:t>inheritance</a:t>
            </a:r>
          </a:p>
        </p:txBody>
      </p:sp>
    </p:spTree>
    <p:extLst>
      <p:ext uri="{BB962C8B-B14F-4D97-AF65-F5344CB8AC3E}">
        <p14:creationId xmlns:p14="http://schemas.microsoft.com/office/powerpoint/2010/main" val="2172360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Focus on </a:t>
            </a:r>
            <a:r>
              <a:rPr lang="en-GB" b="1" dirty="0"/>
              <a:t>people </a:t>
            </a:r>
            <a:r>
              <a:rPr lang="en-GB" dirty="0"/>
              <a:t>in ASD/Asperger/autistic Noun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28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6B20A7-D548-3C82-325F-44DF38AEC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27941C-386F-E865-7F1D-F14EF758599C}"/>
              </a:ext>
            </a:extLst>
          </p:cNvPr>
          <p:cNvSpPr txBox="1"/>
          <p:nvPr/>
        </p:nvSpPr>
        <p:spPr>
          <a:xfrm>
            <a:off x="8725592" y="1136067"/>
            <a:ext cx="3233651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results</a:t>
            </a:r>
          </a:p>
          <a:p>
            <a:r>
              <a:rPr lang="en-GB" dirty="0"/>
              <a:t>risk</a:t>
            </a:r>
          </a:p>
          <a:p>
            <a:r>
              <a:rPr lang="en-GB" i="1" dirty="0"/>
              <a:t>sample(s)</a:t>
            </a:r>
          </a:p>
          <a:p>
            <a:r>
              <a:rPr lang="en-GB" dirty="0"/>
              <a:t>secundum</a:t>
            </a:r>
          </a:p>
          <a:p>
            <a:r>
              <a:rPr lang="en-GB" dirty="0"/>
              <a:t>sleep</a:t>
            </a:r>
          </a:p>
          <a:p>
            <a:r>
              <a:rPr lang="en-GB" dirty="0"/>
              <a:t>small genomic deletions</a:t>
            </a:r>
          </a:p>
          <a:p>
            <a:r>
              <a:rPr lang="en-GB" b="1" dirty="0"/>
              <a:t>sons</a:t>
            </a:r>
          </a:p>
          <a:p>
            <a:r>
              <a:rPr lang="en-GB" dirty="0"/>
              <a:t>spectral disorders / spectrum</a:t>
            </a:r>
          </a:p>
          <a:p>
            <a:r>
              <a:rPr lang="en-GB" dirty="0"/>
              <a:t>strategy</a:t>
            </a:r>
          </a:p>
          <a:p>
            <a:r>
              <a:rPr lang="en-GB" b="1" dirty="0"/>
              <a:t>subject(s)</a:t>
            </a:r>
          </a:p>
          <a:p>
            <a:r>
              <a:rPr lang="en-GB" dirty="0"/>
              <a:t>susceptibility</a:t>
            </a:r>
          </a:p>
          <a:p>
            <a:r>
              <a:rPr lang="en-GB" dirty="0"/>
              <a:t>symptom(s)</a:t>
            </a:r>
          </a:p>
          <a:p>
            <a:r>
              <a:rPr lang="en-GB" dirty="0"/>
              <a:t>syndrome(s)</a:t>
            </a:r>
          </a:p>
          <a:p>
            <a:r>
              <a:rPr lang="en-GB" dirty="0"/>
              <a:t>technique</a:t>
            </a:r>
          </a:p>
          <a:p>
            <a:r>
              <a:rPr lang="en-GB" dirty="0" err="1"/>
              <a:t>theadrenal</a:t>
            </a:r>
            <a:r>
              <a:rPr lang="en-GB" dirty="0"/>
              <a:t> cortex</a:t>
            </a:r>
          </a:p>
          <a:p>
            <a:r>
              <a:rPr lang="en-GB" dirty="0"/>
              <a:t>trait(s)</a:t>
            </a:r>
          </a:p>
          <a:p>
            <a:r>
              <a:rPr lang="en-GB" dirty="0"/>
              <a:t>valve</a:t>
            </a:r>
          </a:p>
          <a:p>
            <a:r>
              <a:rPr lang="en-GB" dirty="0"/>
              <a:t>variants</a:t>
            </a:r>
          </a:p>
          <a:p>
            <a:r>
              <a:rPr lang="en-GB" dirty="0" err="1"/>
              <a:t>variome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7E77413-5C77-476F-BA3C-B04A83F83185}"/>
              </a:ext>
            </a:extLst>
          </p:cNvPr>
          <p:cNvSpPr txBox="1"/>
          <p:nvPr/>
        </p:nvSpPr>
        <p:spPr>
          <a:xfrm>
            <a:off x="216131" y="1136065"/>
            <a:ext cx="252706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/>
              <a:t>asperger</a:t>
            </a:r>
            <a:r>
              <a:rPr lang="en-GB" dirty="0"/>
              <a:t> autism</a:t>
            </a:r>
          </a:p>
          <a:p>
            <a:r>
              <a:rPr lang="en-GB" dirty="0"/>
              <a:t>(related) gene(s)</a:t>
            </a:r>
          </a:p>
          <a:p>
            <a:r>
              <a:rPr lang="en-GB" dirty="0"/>
              <a:t>autosomal dominant disorder</a:t>
            </a:r>
          </a:p>
          <a:p>
            <a:r>
              <a:rPr lang="en-GB" b="1" dirty="0" err="1"/>
              <a:t>basque</a:t>
            </a:r>
            <a:r>
              <a:rPr lang="en-GB" b="1" dirty="0"/>
              <a:t> sample</a:t>
            </a:r>
          </a:p>
          <a:p>
            <a:r>
              <a:rPr lang="en-GB" dirty="0" err="1"/>
              <a:t>behavior</a:t>
            </a:r>
            <a:r>
              <a:rPr lang="en-GB" dirty="0"/>
              <a:t>(s)</a:t>
            </a:r>
          </a:p>
          <a:p>
            <a:r>
              <a:rPr lang="en-GB" b="1" dirty="0"/>
              <a:t>boy/girl</a:t>
            </a:r>
          </a:p>
          <a:p>
            <a:r>
              <a:rPr lang="en-GB" dirty="0"/>
              <a:t>brain(s)</a:t>
            </a:r>
          </a:p>
          <a:p>
            <a:r>
              <a:rPr lang="en-GB" b="1" dirty="0"/>
              <a:t>brother</a:t>
            </a:r>
          </a:p>
          <a:p>
            <a:r>
              <a:rPr lang="en-GB" b="1" dirty="0"/>
              <a:t>candidate</a:t>
            </a:r>
          </a:p>
          <a:p>
            <a:r>
              <a:rPr lang="en-GB" dirty="0"/>
              <a:t>case(s)</a:t>
            </a:r>
          </a:p>
          <a:p>
            <a:r>
              <a:rPr lang="en-GB" dirty="0"/>
              <a:t>causing</a:t>
            </a:r>
          </a:p>
          <a:p>
            <a:r>
              <a:rPr lang="en-GB" dirty="0" err="1"/>
              <a:t>cggs</a:t>
            </a:r>
            <a:endParaRPr lang="en-GB" dirty="0"/>
          </a:p>
          <a:p>
            <a:r>
              <a:rPr lang="en-GB" b="1" dirty="0"/>
              <a:t>child(ren)</a:t>
            </a:r>
          </a:p>
          <a:p>
            <a:r>
              <a:rPr lang="en-GB" i="1" dirty="0"/>
              <a:t>cohort(s)</a:t>
            </a:r>
          </a:p>
          <a:p>
            <a:r>
              <a:rPr lang="en-GB" dirty="0"/>
              <a:t>communication</a:t>
            </a:r>
          </a:p>
          <a:p>
            <a:r>
              <a:rPr lang="en-GB" dirty="0"/>
              <a:t>comorbidity</a:t>
            </a:r>
          </a:p>
          <a:p>
            <a:r>
              <a:rPr lang="en-GB" dirty="0"/>
              <a:t>conditions</a:t>
            </a:r>
          </a:p>
          <a:p>
            <a:r>
              <a:rPr lang="en-GB" dirty="0"/>
              <a:t>dataset(s)</a:t>
            </a:r>
          </a:p>
          <a:p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4AE8BB-974B-7DF2-F3B4-4EF8F72261F5}"/>
              </a:ext>
            </a:extLst>
          </p:cNvPr>
          <p:cNvSpPr txBox="1"/>
          <p:nvPr/>
        </p:nvSpPr>
        <p:spPr>
          <a:xfrm>
            <a:off x="6189954" y="1136066"/>
            <a:ext cx="252706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introduction</a:t>
            </a:r>
          </a:p>
          <a:p>
            <a:r>
              <a:rPr lang="en-GB" b="1" dirty="0"/>
              <a:t>male</a:t>
            </a:r>
          </a:p>
          <a:p>
            <a:r>
              <a:rPr lang="en-GB" dirty="0"/>
              <a:t>microcephaly</a:t>
            </a:r>
          </a:p>
          <a:p>
            <a:r>
              <a:rPr lang="en-GB" dirty="0"/>
              <a:t>multigenic panel</a:t>
            </a:r>
          </a:p>
          <a:p>
            <a:r>
              <a:rPr lang="en-GB" dirty="0"/>
              <a:t>multiplex</a:t>
            </a:r>
          </a:p>
          <a:p>
            <a:r>
              <a:rPr lang="en-GB" dirty="0"/>
              <a:t>ostium</a:t>
            </a:r>
          </a:p>
          <a:p>
            <a:r>
              <a:rPr lang="en-GB" dirty="0"/>
              <a:t>panel(s)</a:t>
            </a:r>
          </a:p>
          <a:p>
            <a:r>
              <a:rPr lang="en-GB" dirty="0"/>
              <a:t>passivity</a:t>
            </a:r>
          </a:p>
          <a:p>
            <a:r>
              <a:rPr lang="en-GB" dirty="0"/>
              <a:t>pathogenesis</a:t>
            </a:r>
          </a:p>
          <a:p>
            <a:r>
              <a:rPr lang="en-GB" dirty="0"/>
              <a:t>pathology</a:t>
            </a:r>
          </a:p>
          <a:p>
            <a:r>
              <a:rPr lang="en-GB" b="1" dirty="0"/>
              <a:t>(unrelated) patient(s)</a:t>
            </a:r>
          </a:p>
          <a:p>
            <a:r>
              <a:rPr lang="en-GB" dirty="0" err="1"/>
              <a:t>pheno</a:t>
            </a:r>
            <a:r>
              <a:rPr lang="en-GB" dirty="0"/>
              <a:t> pathways</a:t>
            </a:r>
          </a:p>
          <a:p>
            <a:r>
              <a:rPr lang="en-GB" dirty="0"/>
              <a:t>phenotype(s)</a:t>
            </a:r>
          </a:p>
          <a:p>
            <a:r>
              <a:rPr lang="en-GB" dirty="0"/>
              <a:t>presentations</a:t>
            </a:r>
          </a:p>
          <a:p>
            <a:r>
              <a:rPr lang="en-GB" dirty="0"/>
              <a:t>probands</a:t>
            </a:r>
          </a:p>
          <a:p>
            <a:r>
              <a:rPr lang="en-GB" dirty="0"/>
              <a:t>pulmonary</a:t>
            </a:r>
          </a:p>
          <a:p>
            <a:r>
              <a:rPr lang="en-GB" dirty="0"/>
              <a:t>quartets</a:t>
            </a:r>
          </a:p>
          <a:p>
            <a:r>
              <a:rPr lang="en-GB" dirty="0"/>
              <a:t>regression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452984-76C2-5BFF-6FEF-E1E5C053FB53}"/>
              </a:ext>
            </a:extLst>
          </p:cNvPr>
          <p:cNvSpPr txBox="1"/>
          <p:nvPr/>
        </p:nvSpPr>
        <p:spPr>
          <a:xfrm>
            <a:off x="3153166" y="1136065"/>
            <a:ext cx="262682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diagnosis </a:t>
            </a:r>
          </a:p>
          <a:p>
            <a:r>
              <a:rPr lang="en-GB" dirty="0"/>
              <a:t>disease</a:t>
            </a:r>
          </a:p>
          <a:p>
            <a:r>
              <a:rPr lang="en-GB" dirty="0"/>
              <a:t>disorder(s)</a:t>
            </a:r>
          </a:p>
          <a:p>
            <a:r>
              <a:rPr lang="en-GB" dirty="0"/>
              <a:t>disturbed function</a:t>
            </a:r>
          </a:p>
          <a:p>
            <a:r>
              <a:rPr lang="en-GB" b="1" dirty="0"/>
              <a:t>(ethnic) population(s)</a:t>
            </a:r>
          </a:p>
          <a:p>
            <a:r>
              <a:rPr lang="en-GB" dirty="0" err="1"/>
              <a:t>etiology</a:t>
            </a:r>
            <a:endParaRPr lang="en-GB" dirty="0"/>
          </a:p>
          <a:p>
            <a:r>
              <a:rPr lang="en-GB" b="1" dirty="0"/>
              <a:t>families</a:t>
            </a:r>
          </a:p>
          <a:p>
            <a:r>
              <a:rPr lang="en-GB" dirty="0"/>
              <a:t>features</a:t>
            </a:r>
          </a:p>
          <a:p>
            <a:r>
              <a:rPr lang="en-GB" dirty="0"/>
              <a:t>forms</a:t>
            </a:r>
          </a:p>
          <a:p>
            <a:r>
              <a:rPr lang="en-GB" dirty="0"/>
              <a:t>functional studies</a:t>
            </a:r>
          </a:p>
          <a:p>
            <a:r>
              <a:rPr lang="en-GB" dirty="0"/>
              <a:t>genetic variants</a:t>
            </a:r>
          </a:p>
          <a:p>
            <a:r>
              <a:rPr lang="en-GB" dirty="0"/>
              <a:t>genetics</a:t>
            </a:r>
          </a:p>
          <a:p>
            <a:r>
              <a:rPr lang="en-GB" dirty="0"/>
              <a:t>germline</a:t>
            </a:r>
          </a:p>
          <a:p>
            <a:r>
              <a:rPr lang="en-GB" i="1" dirty="0"/>
              <a:t>group(s)</a:t>
            </a:r>
          </a:p>
          <a:p>
            <a:r>
              <a:rPr lang="en-GB" dirty="0"/>
              <a:t>heritability</a:t>
            </a:r>
          </a:p>
          <a:p>
            <a:r>
              <a:rPr lang="en-GB" dirty="0"/>
              <a:t>heterogeneity</a:t>
            </a:r>
          </a:p>
          <a:p>
            <a:r>
              <a:rPr lang="en-GB" dirty="0"/>
              <a:t>higher load</a:t>
            </a:r>
          </a:p>
          <a:p>
            <a:r>
              <a:rPr lang="en-GB" dirty="0"/>
              <a:t>image</a:t>
            </a:r>
          </a:p>
          <a:p>
            <a:r>
              <a:rPr lang="en-GB" b="1" dirty="0"/>
              <a:t>individual(s)</a:t>
            </a:r>
            <a:endParaRPr lang="en-GB" dirty="0"/>
          </a:p>
          <a:p>
            <a:r>
              <a:rPr lang="en-GB" dirty="0"/>
              <a:t>inheritance</a:t>
            </a:r>
          </a:p>
        </p:txBody>
      </p:sp>
    </p:spTree>
    <p:extLst>
      <p:ext uri="{BB962C8B-B14F-4D97-AF65-F5344CB8AC3E}">
        <p14:creationId xmlns:p14="http://schemas.microsoft.com/office/powerpoint/2010/main" val="7373745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might factor into it?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Do we see differences based on: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- native language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- age of person described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 	- year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- use of adjectives in non-people related contexts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 	- other?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122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 anchor="ctr">
            <a:normAutofit/>
          </a:bodyPr>
          <a:lstStyle/>
          <a:p>
            <a:r>
              <a:rPr lang="en-GB" sz="3300" dirty="0"/>
              <a:t>What’s the big idea?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1459478"/>
            <a:ext cx="5044440" cy="4351338"/>
          </a:xfrm>
        </p:spPr>
        <p:txBody>
          <a:bodyPr>
            <a:normAutofit/>
          </a:bodyPr>
          <a:lstStyle/>
          <a:p>
            <a:pPr marL="0" indent="0" rtl="0" fontAlgn="base">
              <a:buNone/>
            </a:pPr>
            <a:r>
              <a:rPr lang="en-GB" dirty="0"/>
              <a:t>Assuming that words matter, we wanted to know:</a:t>
            </a:r>
          </a:p>
          <a:p>
            <a:pPr marL="0" indent="0" rtl="0" fontAlgn="base">
              <a:buNone/>
            </a:pPr>
            <a:endParaRPr lang="en-GB" dirty="0"/>
          </a:p>
        </p:txBody>
      </p:sp>
      <p:pic>
        <p:nvPicPr>
          <p:cNvPr id="3" name="Picture 2" descr="A picture containing person, curtain, indoor, child&#10;&#10;Description automatically generated">
            <a:extLst>
              <a:ext uri="{FF2B5EF4-FFF2-40B4-BE49-F238E27FC236}">
                <a16:creationId xmlns:a16="http://schemas.microsoft.com/office/drawing/2014/main" id="{AA8B764F-5F19-2DBF-7BDD-701931D0C9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1748"/>
          <a:stretch/>
        </p:blipFill>
        <p:spPr>
          <a:xfrm>
            <a:off x="6309360" y="1473048"/>
            <a:ext cx="5044440" cy="4351338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16687C5-7511-7743-B429-3BDBE272F28B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916E0B-6B23-8A2A-043F-E94B25578DF8}"/>
              </a:ext>
            </a:extLst>
          </p:cNvPr>
          <p:cNvSpPr txBox="1"/>
          <p:nvPr/>
        </p:nvSpPr>
        <p:spPr>
          <a:xfrm>
            <a:off x="8629977" y="5624331"/>
            <a:ext cx="272382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700">
                <a:solidFill>
                  <a:srgbClr val="FFFFFF"/>
                </a:solidFill>
                <a:hlinkClick r:id="rId4" tooltip="https://flatworldknowledge.lardbucket.org/books/public-speaking-practice-and-ethics/s06-speaking-confidently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GB" sz="700">
                <a:solidFill>
                  <a:srgbClr val="FFFFFF"/>
                </a:solidFill>
              </a:rPr>
              <a:t> by Unknown Author is licensed under </a:t>
            </a:r>
            <a:r>
              <a:rPr lang="en-GB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GB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998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What do you think influences whether someone uses PF or IF language?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440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 fontAlgn="base"/>
            <a:r>
              <a:rPr lang="en-GB" dirty="0"/>
              <a:t>What topics would you want NLP applied to?</a:t>
            </a:r>
            <a:endParaRPr lang="en-GB" sz="36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0232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Feel free to ask us questions!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endParaRPr lang="en-GB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963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you.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074" y="4238844"/>
            <a:ext cx="11121852" cy="1500187"/>
          </a:xfrm>
        </p:spPr>
        <p:txBody>
          <a:bodyPr/>
          <a:lstStyle/>
          <a:p>
            <a:r>
              <a:rPr lang="en-GB" dirty="0"/>
              <a:t>https://github.com/UKDataServiceOpen/Person_Identy_First_Language.git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10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9964"/>
            <a:ext cx="9977271" cy="548819"/>
          </a:xfrm>
        </p:spPr>
        <p:txBody>
          <a:bodyPr anchor="ctr">
            <a:normAutofit/>
          </a:bodyPr>
          <a:lstStyle/>
          <a:p>
            <a:r>
              <a:rPr lang="en-GB" sz="3300"/>
              <a:t>What’s the big idea?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1459478"/>
            <a:ext cx="5044440" cy="4351338"/>
          </a:xfrm>
        </p:spPr>
        <p:txBody>
          <a:bodyPr>
            <a:normAutofit/>
          </a:bodyPr>
          <a:lstStyle/>
          <a:p>
            <a:pPr marL="0" indent="0" rtl="0" fontAlgn="base">
              <a:buNone/>
            </a:pPr>
            <a:r>
              <a:rPr lang="en-GB" dirty="0"/>
              <a:t>Assuming that words matter, we wanted to know:</a:t>
            </a:r>
          </a:p>
          <a:p>
            <a:pPr marL="0" indent="0" rtl="0" fontAlgn="base">
              <a:buNone/>
            </a:pPr>
            <a:r>
              <a:rPr lang="en-GB" dirty="0"/>
              <a:t>	what language do people use?</a:t>
            </a:r>
          </a:p>
          <a:p>
            <a:pPr marL="0" indent="0" rtl="0" fontAlgn="base">
              <a:buNone/>
            </a:pPr>
            <a:r>
              <a:rPr lang="en-GB" dirty="0"/>
              <a:t>	what language are people recommended to use? </a:t>
            </a:r>
          </a:p>
          <a:p>
            <a:pPr marL="0" indent="0" rtl="0" fontAlgn="base">
              <a:buNone/>
            </a:pPr>
            <a:endParaRPr lang="en-GB" dirty="0"/>
          </a:p>
        </p:txBody>
      </p:sp>
      <p:pic>
        <p:nvPicPr>
          <p:cNvPr id="3" name="Picture 2" descr="A picture containing person, curtain, indoor, child&#10;&#10;Description automatically generated">
            <a:extLst>
              <a:ext uri="{FF2B5EF4-FFF2-40B4-BE49-F238E27FC236}">
                <a16:creationId xmlns:a16="http://schemas.microsoft.com/office/drawing/2014/main" id="{AA8B764F-5F19-2DBF-7BDD-701931D0C9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1748"/>
          <a:stretch/>
        </p:blipFill>
        <p:spPr>
          <a:xfrm>
            <a:off x="6309360" y="1473048"/>
            <a:ext cx="5044440" cy="4351338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16687C5-7511-7743-B429-3BDBE272F28B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916E0B-6B23-8A2A-043F-E94B25578DF8}"/>
              </a:ext>
            </a:extLst>
          </p:cNvPr>
          <p:cNvSpPr txBox="1"/>
          <p:nvPr/>
        </p:nvSpPr>
        <p:spPr>
          <a:xfrm>
            <a:off x="8629977" y="5624331"/>
            <a:ext cx="272382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700">
                <a:solidFill>
                  <a:srgbClr val="FFFFFF"/>
                </a:solidFill>
                <a:hlinkClick r:id="rId4" tooltip="https://flatworldknowledge.lardbucket.org/books/public-speaking-practice-and-ethics/s06-speaking-confidently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GB" sz="700">
                <a:solidFill>
                  <a:srgbClr val="FFFFFF"/>
                </a:solidFill>
              </a:rPr>
              <a:t> by Unknown Author is licensed under </a:t>
            </a:r>
            <a:r>
              <a:rPr lang="en-GB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GB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769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Person-first language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991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Person-first language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Person-first</a:t>
            </a: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 – 	“person with autism”, “child with hearing difficulties”, etc. 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	intends to highlight personhood before diagnosis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	meant to avoid dehumanisation, marginalisation, or essentialisation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	describes what a person “has” rather than what a person “is”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6</a:t>
            </a:fld>
            <a:endParaRPr lang="en-US"/>
          </a:p>
        </p:txBody>
      </p:sp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0BDFEE67-0D4D-1A8C-1C39-9E516CC297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321" t="26380"/>
          <a:stretch/>
        </p:blipFill>
        <p:spPr>
          <a:xfrm>
            <a:off x="4630200" y="3225338"/>
            <a:ext cx="2410824" cy="330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6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Identity-first language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479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5096"/>
            <a:ext cx="9977271" cy="548819"/>
          </a:xfrm>
        </p:spPr>
        <p:txBody>
          <a:bodyPr/>
          <a:lstStyle/>
          <a:p>
            <a:r>
              <a:rPr lang="en-GB" dirty="0"/>
              <a:t>Identity-first language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r>
              <a:rPr lang="en-GB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Identity-first</a:t>
            </a: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 - 	“an autistic person”, “a Deaf child”, etc. 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	some people see these terms as part of their identity/community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		doesn’t separate person from adjective or suggest people are “same” with …</a:t>
            </a:r>
          </a:p>
          <a:p>
            <a:pPr marL="0" indent="0" algn="l" rtl="0" fontAlgn="base">
              <a:buNone/>
            </a:pPr>
            <a:r>
              <a:rPr lang="en-GB" sz="2000" dirty="0">
                <a:solidFill>
                  <a:srgbClr val="000000"/>
                </a:solidFill>
                <a:latin typeface="Calibri" panose="020F0502020204030204" pitchFamily="34" charset="0"/>
              </a:rPr>
              <a:t> 		social model of disability suggests people “are” disabled by society</a:t>
            </a:r>
          </a:p>
          <a:p>
            <a:pPr marL="0" indent="0" algn="l" rtl="0" fontAlgn="base">
              <a:buNone/>
            </a:pPr>
            <a:endParaRPr lang="en-GB" sz="20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8</a:t>
            </a:fld>
            <a:endParaRPr lang="en-US"/>
          </a:p>
        </p:txBody>
      </p:sp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BCA29481-514F-A122-565F-0D9F7A1867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380" r="52753"/>
          <a:stretch/>
        </p:blipFill>
        <p:spPr>
          <a:xfrm>
            <a:off x="4420142" y="3225338"/>
            <a:ext cx="2121979" cy="330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584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826AD-B7A8-E770-971D-994FA95B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3409"/>
            <a:ext cx="11231880" cy="548819"/>
          </a:xfrm>
        </p:spPr>
        <p:txBody>
          <a:bodyPr/>
          <a:lstStyle/>
          <a:p>
            <a:r>
              <a:rPr lang="en-GB" dirty="0"/>
              <a:t>Do you typically use person or identity first language?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534EB1-D92E-BB02-5EE9-54B3910417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l" rtl="0" fontAlgn="base">
              <a:buNone/>
            </a:pPr>
            <a:endParaRPr lang="en-GB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44DE8-272F-4A1B-F8AA-C03721FD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687C5-7511-7743-B429-3BDBE272F2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088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702082"/>
      </a:dk1>
      <a:lt1>
        <a:srgbClr val="FFFFFF"/>
      </a:lt1>
      <a:dk2>
        <a:srgbClr val="212322"/>
      </a:dk2>
      <a:lt2>
        <a:srgbClr val="D9E1E2"/>
      </a:lt2>
      <a:accent1>
        <a:srgbClr val="CE0057"/>
      </a:accent1>
      <a:accent2>
        <a:srgbClr val="2B5696"/>
      </a:accent2>
      <a:accent3>
        <a:srgbClr val="008654"/>
      </a:accent3>
      <a:accent4>
        <a:srgbClr val="FF6620"/>
      </a:accent4>
      <a:accent5>
        <a:srgbClr val="00A8CE"/>
      </a:accent5>
      <a:accent6>
        <a:srgbClr val="78BD20"/>
      </a:accent6>
      <a:hlink>
        <a:srgbClr val="2B5696"/>
      </a:hlink>
      <a:folHlink>
        <a:srgbClr val="5B6770"/>
      </a:folHlink>
    </a:clrScheme>
    <a:fontScheme name="UKDS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hodsCon_Method" id="{2CC2990F-B75C-4839-BD2A-BF630C27DF78}" vid="{CD28BE52-E182-41DF-AD4A-0984F8410D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D5F373B85FCF47AAFC80BC7D80700A" ma:contentTypeVersion="16" ma:contentTypeDescription="Create a new document." ma:contentTypeScope="" ma:versionID="953c7af80d244b688ad423cd1abbe203">
  <xsd:schema xmlns:xsd="http://www.w3.org/2001/XMLSchema" xmlns:xs="http://www.w3.org/2001/XMLSchema" xmlns:p="http://schemas.microsoft.com/office/2006/metadata/properties" xmlns:ns2="28b91107-4a81-451c-84f7-f52706813e27" xmlns:ns3="1d2e6339-9963-4444-b0f2-be5dad007de0" targetNamespace="http://schemas.microsoft.com/office/2006/metadata/properties" ma:root="true" ma:fieldsID="3e79bcb2608852f7b5ad3d3b590f9c85" ns2:_="" ns3:_="">
    <xsd:import namespace="28b91107-4a81-451c-84f7-f52706813e27"/>
    <xsd:import namespace="1d2e6339-9963-4444-b0f2-be5dad007de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b91107-4a81-451c-84f7-f52706813e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6d63537c-d192-4dc4-bb87-a5632b1c768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2e6339-9963-4444-b0f2-be5dad007de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289bc31f-51e0-4109-a170-5affb3c8abc1}" ma:internalName="TaxCatchAll" ma:showField="CatchAllData" ma:web="1d2e6339-9963-4444-b0f2-be5dad007de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d2e6339-9963-4444-b0f2-be5dad007de0" xsi:nil="true"/>
    <lcf76f155ced4ddcb4097134ff3c332f xmlns="28b91107-4a81-451c-84f7-f52706813e27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E9080D1-8878-44F2-AD38-D3F6148740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b91107-4a81-451c-84f7-f52706813e27"/>
    <ds:schemaRef ds:uri="1d2e6339-9963-4444-b0f2-be5dad007de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62D72CF-A85F-4250-A307-29E7A63D732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232C8-5D3E-439D-9B2F-641B1AD4839D}">
  <ds:schemaRefs>
    <ds:schemaRef ds:uri="http://purl.org/dc/elements/1.1/"/>
    <ds:schemaRef ds:uri="http://schemas.microsoft.com/office/infopath/2007/PartnerControls"/>
    <ds:schemaRef ds:uri="http://purl.org/dc/terms/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1d2e6339-9963-4444-b0f2-be5dad007de0"/>
    <ds:schemaRef ds:uri="28b91107-4a81-451c-84f7-f52706813e27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MethodsCon_Method</Template>
  <TotalTime>701</TotalTime>
  <Words>2154</Words>
  <Application>Microsoft Office PowerPoint</Application>
  <PresentationFormat>Widescreen</PresentationFormat>
  <Paragraphs>645</Paragraphs>
  <Slides>33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Courier New</vt:lpstr>
      <vt:lpstr>Helvetica</vt:lpstr>
      <vt:lpstr>Wingdings</vt:lpstr>
      <vt:lpstr>Office Theme</vt:lpstr>
      <vt:lpstr>Natural language processing to capture person-first or identity-first language</vt:lpstr>
      <vt:lpstr>Who we are:</vt:lpstr>
      <vt:lpstr>What’s the big idea?</vt:lpstr>
      <vt:lpstr>What’s the big idea?</vt:lpstr>
      <vt:lpstr>Person-first language</vt:lpstr>
      <vt:lpstr>Person-first language</vt:lpstr>
      <vt:lpstr>Identity-first language</vt:lpstr>
      <vt:lpstr>Identity-first language</vt:lpstr>
      <vt:lpstr>Do you typically use person or identity first language? </vt:lpstr>
      <vt:lpstr>Why does it matter?</vt:lpstr>
      <vt:lpstr>Why does it matter?</vt:lpstr>
      <vt:lpstr>Data = ESHG abstracts</vt:lpstr>
      <vt:lpstr>Focus on abstracts of interest</vt:lpstr>
      <vt:lpstr>Preparation</vt:lpstr>
      <vt:lpstr>How much do you know about NLP methods?</vt:lpstr>
      <vt:lpstr>NLP Frequency Counts - “bag of words”</vt:lpstr>
      <vt:lpstr>Stemming</vt:lpstr>
      <vt:lpstr> Most common words in selected abstracts</vt:lpstr>
      <vt:lpstr> Keyword frequency</vt:lpstr>
      <vt:lpstr>NLP Examine Context - “pattern extraction”</vt:lpstr>
      <vt:lpstr>“Noun with” / person-first pattern</vt:lpstr>
      <vt:lpstr>“Noun with”/person-first examples, counts</vt:lpstr>
      <vt:lpstr>Noun with ASD/Asperger/autism</vt:lpstr>
      <vt:lpstr>Focus on people with ASD/Asperger/autism</vt:lpstr>
      <vt:lpstr>“Adjective noun” / identity-first pattern</vt:lpstr>
      <vt:lpstr>“Adjective noun”/identity-first examples, counts</vt:lpstr>
      <vt:lpstr>ASD/Asperger/autistic Noun</vt:lpstr>
      <vt:lpstr>Focus on people in ASD/Asperger/autistic Noun</vt:lpstr>
      <vt:lpstr>Why might factor into it?</vt:lpstr>
      <vt:lpstr>What do you think influences whether someone uses PF or IF language?</vt:lpstr>
      <vt:lpstr>What topics would you want NLP applied to?</vt:lpstr>
      <vt:lpstr>Feel free to ask us questions!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Natural language processing to capture person-first or identity-first language</dc:title>
  <dc:creator>Julia Kasmire</dc:creator>
  <cp:lastModifiedBy>Julia Kasmire</cp:lastModifiedBy>
  <cp:revision>2</cp:revision>
  <dcterms:created xsi:type="dcterms:W3CDTF">2022-08-23T14:00:16Z</dcterms:created>
  <dcterms:modified xsi:type="dcterms:W3CDTF">2023-06-02T13:50:03Z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0x01010082D5F373B85FCF47AAFC80BC7D80700A</vt:lpwstr>
  </property>
  <property fmtid="{D5CDD505-2E9C-101B-9397-08002B2CF9AE}" pid="3" name="MediaServiceImageTags">
    <vt:lpwstr/>
  </property>
</Properties>
</file>

<file path=docProps/thumbnail.jpeg>
</file>